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86" r:id="rId7"/>
    <p:sldId id="287" r:id="rId8"/>
    <p:sldId id="288" r:id="rId9"/>
    <p:sldId id="289" r:id="rId10"/>
    <p:sldId id="261" r:id="rId11"/>
    <p:sldId id="262" r:id="rId12"/>
    <p:sldId id="290" r:id="rId13"/>
    <p:sldId id="291" r:id="rId14"/>
    <p:sldId id="263" r:id="rId15"/>
    <p:sldId id="264" r:id="rId16"/>
    <p:sldId id="265" r:id="rId17"/>
    <p:sldId id="266" r:id="rId18"/>
    <p:sldId id="267" r:id="rId19"/>
    <p:sldId id="268" r:id="rId20"/>
    <p:sldId id="292" r:id="rId21"/>
    <p:sldId id="293" r:id="rId22"/>
    <p:sldId id="294" r:id="rId23"/>
    <p:sldId id="295" r:id="rId24"/>
    <p:sldId id="296"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Lst>
  <p:sldSz cx="18288000" cy="10287000"/>
  <p:notesSz cx="6858000" cy="9144000"/>
  <p:embeddedFontLst>
    <p:embeddedFont>
      <p:font typeface="Archivo Black" panose="020B0604020202020204" charset="-94"/>
      <p:regular r:id="rId43"/>
    </p:embeddedFont>
    <p:embeddedFont>
      <p:font typeface="Be Vietnam" panose="020B0604020202020204" charset="-94"/>
      <p:regular r:id="rId44"/>
    </p:embeddedFont>
    <p:embeddedFont>
      <p:font typeface="Be Vietnam Ultra-Bold" panose="020B0604020202020204" charset="-94"/>
      <p:regular r:id="rId45"/>
    </p:embeddedFont>
    <p:embeddedFont>
      <p:font typeface="Calibri" panose="020F0502020204030204" pitchFamily="34" charset="0"/>
      <p:regular r:id="rId46"/>
      <p:bold r:id="rId47"/>
      <p:italic r:id="rId48"/>
      <p:boldItalic r:id="rId49"/>
    </p:embeddedFont>
    <p:embeddedFont>
      <p:font typeface="HK Grotesk" panose="020B0604020202020204" charset="-94"/>
      <p:regular r:id="rId50"/>
    </p:embeddedFont>
    <p:embeddedFont>
      <p:font typeface="HK Grotesk Bold" panose="020B0604020202020204" charset="-94"/>
      <p:regular r:id="rId51"/>
    </p:embeddedFont>
    <p:embeddedFont>
      <p:font typeface="HK Grotesk Semi-Bold" panose="020B0604020202020204" charset="-94"/>
      <p:regular r:id="rId52"/>
    </p:embeddedFont>
    <p:embeddedFont>
      <p:font typeface="HK Grotesk Semi-Bold Italics" panose="020B0604020202020204" charset="-94"/>
      <p:regular r:id="rId53"/>
    </p:embeddedFont>
    <p:embeddedFont>
      <p:font typeface="Merriweather" panose="00000500000000000000" pitchFamily="2" charset="-94"/>
      <p:regular r:id="rId54"/>
      <p:bold r:id="rId55"/>
      <p:italic r:id="rId56"/>
      <p:boldItalic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66" d="100"/>
          <a:sy n="66" d="100"/>
        </p:scale>
        <p:origin x="38" y="-40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youtu.be/Dy0hJWltsyE?si=vTQblm8QrXwu_B05" TargetMode="External"/><Relationship Id="rId1" Type="http://schemas.openxmlformats.org/officeDocument/2006/relationships/slideLayout" Target="../slideLayouts/slideLayout7.xml"/><Relationship Id="rId4" Type="http://schemas.openxmlformats.org/officeDocument/2006/relationships/hyperlink" Target="https://www.youtube.com/watch?v=aircAruvnKk"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TextBox 2"/>
          <p:cNvSpPr txBox="1"/>
          <p:nvPr/>
        </p:nvSpPr>
        <p:spPr>
          <a:xfrm>
            <a:off x="7440996" y="3905250"/>
            <a:ext cx="10190741" cy="1238250"/>
          </a:xfrm>
          <a:prstGeom prst="rect">
            <a:avLst/>
          </a:prstGeom>
        </p:spPr>
        <p:txBody>
          <a:bodyPr lIns="0" tIns="0" rIns="0" bIns="0" rtlCol="0" anchor="t">
            <a:spAutoFit/>
          </a:bodyPr>
          <a:lstStyle/>
          <a:p>
            <a:pPr algn="l">
              <a:lnSpc>
                <a:spcPts val="9777"/>
              </a:lnSpc>
            </a:pPr>
            <a:r>
              <a:rPr lang="en-US" sz="8148">
                <a:solidFill>
                  <a:srgbClr val="A62B2D"/>
                </a:solidFill>
                <a:latin typeface="Archivo Black"/>
              </a:rPr>
              <a:t>Yapay Zekâ</a:t>
            </a:r>
          </a:p>
        </p:txBody>
      </p:sp>
      <p:sp>
        <p:nvSpPr>
          <p:cNvPr id="3" name="TextBox 3"/>
          <p:cNvSpPr txBox="1"/>
          <p:nvPr/>
        </p:nvSpPr>
        <p:spPr>
          <a:xfrm>
            <a:off x="7440996" y="2842718"/>
            <a:ext cx="9216752" cy="520592"/>
          </a:xfrm>
          <a:prstGeom prst="rect">
            <a:avLst/>
          </a:prstGeom>
        </p:spPr>
        <p:txBody>
          <a:bodyPr lIns="0" tIns="0" rIns="0" bIns="0" rtlCol="0" anchor="t">
            <a:spAutoFit/>
          </a:bodyPr>
          <a:lstStyle/>
          <a:p>
            <a:pPr algn="l">
              <a:lnSpc>
                <a:spcPts val="4248"/>
              </a:lnSpc>
              <a:spcBef>
                <a:spcPct val="0"/>
              </a:spcBef>
            </a:pPr>
            <a:r>
              <a:rPr lang="en-US" sz="3034" dirty="0">
                <a:solidFill>
                  <a:srgbClr val="F4B031"/>
                </a:solidFill>
                <a:latin typeface="HK Grotesk Bold"/>
              </a:rPr>
              <a:t>DENEYAP TÜRKİYE</a:t>
            </a:r>
          </a:p>
        </p:txBody>
      </p:sp>
      <p:grpSp>
        <p:nvGrpSpPr>
          <p:cNvPr id="4" name="Group 4"/>
          <p:cNvGrpSpPr/>
          <p:nvPr/>
        </p:nvGrpSpPr>
        <p:grpSpPr>
          <a:xfrm>
            <a:off x="1028700" y="2346719"/>
            <a:ext cx="5593562" cy="5593562"/>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a:stretch>
            </a:blip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4195419" y="5730893"/>
            <a:ext cx="9897161" cy="3696812"/>
          </a:xfrm>
          <a:custGeom>
            <a:avLst/>
            <a:gdLst/>
            <a:ahLst/>
            <a:cxnLst/>
            <a:rect l="l" t="t" r="r" b="b"/>
            <a:pathLst>
              <a:path w="9897161" h="3696812">
                <a:moveTo>
                  <a:pt x="0" y="0"/>
                </a:moveTo>
                <a:lnTo>
                  <a:pt x="9897162" y="0"/>
                </a:lnTo>
                <a:lnTo>
                  <a:pt x="9897162" y="3696812"/>
                </a:lnTo>
                <a:lnTo>
                  <a:pt x="0" y="3696812"/>
                </a:lnTo>
                <a:lnTo>
                  <a:pt x="0" y="0"/>
                </a:lnTo>
                <a:close/>
              </a:path>
            </a:pathLst>
          </a:custGeom>
          <a:blipFill>
            <a:blip r:embed="rId2"/>
            <a:stretch>
              <a:fillRect/>
            </a:stretch>
          </a:blipFill>
        </p:spPr>
      </p:sp>
      <p:sp>
        <p:nvSpPr>
          <p:cNvPr id="3" name="TextBox 3"/>
          <p:cNvSpPr txBox="1"/>
          <p:nvPr/>
        </p:nvSpPr>
        <p:spPr>
          <a:xfrm>
            <a:off x="847323" y="1783226"/>
            <a:ext cx="16593353" cy="3718812"/>
          </a:xfrm>
          <a:prstGeom prst="rect">
            <a:avLst/>
          </a:prstGeom>
        </p:spPr>
        <p:txBody>
          <a:bodyPr lIns="0" tIns="0" rIns="0" bIns="0" rtlCol="0" anchor="t">
            <a:spAutoFit/>
          </a:bodyPr>
          <a:lstStyle/>
          <a:p>
            <a:pPr algn="l">
              <a:lnSpc>
                <a:spcPts val="3697"/>
              </a:lnSpc>
            </a:pPr>
            <a:r>
              <a:rPr lang="en-US" sz="2641" dirty="0" err="1">
                <a:solidFill>
                  <a:srgbClr val="000000"/>
                </a:solidFill>
                <a:latin typeface="HK Grotesk"/>
              </a:rPr>
              <a:t>Derin</a:t>
            </a:r>
            <a:r>
              <a:rPr lang="en-US" sz="2641" dirty="0">
                <a:solidFill>
                  <a:srgbClr val="000000"/>
                </a:solidFill>
                <a:latin typeface="HK Grotesk"/>
              </a:rPr>
              <a:t> </a:t>
            </a:r>
            <a:r>
              <a:rPr lang="en-US" sz="2641" dirty="0" err="1">
                <a:solidFill>
                  <a:srgbClr val="000000"/>
                </a:solidFill>
                <a:latin typeface="HK Grotesk"/>
              </a:rPr>
              <a:t>öğrenme</a:t>
            </a:r>
            <a:r>
              <a:rPr lang="en-US" sz="2641" dirty="0">
                <a:solidFill>
                  <a:srgbClr val="000000"/>
                </a:solidFill>
                <a:latin typeface="HK Grotesk"/>
              </a:rPr>
              <a:t> </a:t>
            </a:r>
            <a:r>
              <a:rPr lang="en-US" sz="2641" dirty="0" err="1">
                <a:solidFill>
                  <a:srgbClr val="000000"/>
                </a:solidFill>
                <a:latin typeface="HK Grotesk"/>
              </a:rPr>
              <a:t>mimarileri</a:t>
            </a:r>
            <a:r>
              <a:rPr lang="en-US" sz="2641" dirty="0">
                <a:solidFill>
                  <a:srgbClr val="000000"/>
                </a:solidFill>
                <a:latin typeface="HK Grotesk"/>
              </a:rPr>
              <a:t> </a:t>
            </a:r>
            <a:r>
              <a:rPr lang="en-US" sz="2641" dirty="0" err="1">
                <a:solidFill>
                  <a:srgbClr val="000000"/>
                </a:solidFill>
                <a:latin typeface="HK Grotesk"/>
              </a:rPr>
              <a:t>ile</a:t>
            </a:r>
            <a:r>
              <a:rPr lang="en-US" sz="2641" dirty="0">
                <a:solidFill>
                  <a:srgbClr val="000000"/>
                </a:solidFill>
                <a:latin typeface="HK Grotesk"/>
              </a:rPr>
              <a:t> </a:t>
            </a:r>
            <a:r>
              <a:rPr lang="en-US" sz="2641" dirty="0" err="1">
                <a:solidFill>
                  <a:srgbClr val="000000"/>
                </a:solidFill>
                <a:latin typeface="HK Grotesk"/>
              </a:rPr>
              <a:t>tıp</a:t>
            </a:r>
            <a:r>
              <a:rPr lang="en-US" sz="2641" dirty="0">
                <a:solidFill>
                  <a:srgbClr val="000000"/>
                </a:solidFill>
                <a:latin typeface="HK Grotesk"/>
              </a:rPr>
              <a:t>, </a:t>
            </a:r>
            <a:r>
              <a:rPr lang="en-US" sz="2641" dirty="0" err="1">
                <a:solidFill>
                  <a:srgbClr val="000000"/>
                </a:solidFill>
                <a:latin typeface="HK Grotesk"/>
              </a:rPr>
              <a:t>robotik</a:t>
            </a:r>
            <a:r>
              <a:rPr lang="en-US" sz="2641" dirty="0">
                <a:solidFill>
                  <a:srgbClr val="000000"/>
                </a:solidFill>
                <a:latin typeface="HK Grotesk"/>
              </a:rPr>
              <a:t>, </a:t>
            </a:r>
            <a:r>
              <a:rPr lang="en-US" sz="2641" dirty="0" err="1">
                <a:solidFill>
                  <a:srgbClr val="000000"/>
                </a:solidFill>
                <a:latin typeface="HK Grotesk"/>
              </a:rPr>
              <a:t>görüntü</a:t>
            </a:r>
            <a:r>
              <a:rPr lang="en-US" sz="2641" dirty="0">
                <a:solidFill>
                  <a:srgbClr val="000000"/>
                </a:solidFill>
                <a:latin typeface="HK Grotesk"/>
              </a:rPr>
              <a:t> </a:t>
            </a:r>
            <a:r>
              <a:rPr lang="en-US" sz="2641" dirty="0" err="1">
                <a:solidFill>
                  <a:srgbClr val="000000"/>
                </a:solidFill>
                <a:latin typeface="HK Grotesk"/>
              </a:rPr>
              <a:t>işleme</a:t>
            </a:r>
            <a:r>
              <a:rPr lang="en-US" sz="2641" dirty="0">
                <a:solidFill>
                  <a:srgbClr val="000000"/>
                </a:solidFill>
                <a:latin typeface="HK Grotesk"/>
              </a:rPr>
              <a:t>, </a:t>
            </a:r>
            <a:r>
              <a:rPr lang="en-US" sz="2641" dirty="0" err="1">
                <a:solidFill>
                  <a:srgbClr val="000000"/>
                </a:solidFill>
                <a:latin typeface="HK Grotesk"/>
              </a:rPr>
              <a:t>havacılık</a:t>
            </a:r>
            <a:r>
              <a:rPr lang="en-US" sz="2641" dirty="0">
                <a:solidFill>
                  <a:srgbClr val="000000"/>
                </a:solidFill>
                <a:latin typeface="HK Grotesk"/>
              </a:rPr>
              <a:t> </a:t>
            </a:r>
            <a:r>
              <a:rPr lang="en-US" sz="2641" dirty="0" err="1">
                <a:solidFill>
                  <a:srgbClr val="000000"/>
                </a:solidFill>
                <a:latin typeface="HK Grotesk"/>
              </a:rPr>
              <a:t>ve</a:t>
            </a:r>
            <a:r>
              <a:rPr lang="en-US" sz="2641" dirty="0">
                <a:solidFill>
                  <a:srgbClr val="000000"/>
                </a:solidFill>
                <a:latin typeface="HK Grotesk"/>
              </a:rPr>
              <a:t> </a:t>
            </a:r>
            <a:r>
              <a:rPr lang="en-US" sz="2641" dirty="0" err="1">
                <a:solidFill>
                  <a:srgbClr val="000000"/>
                </a:solidFill>
                <a:latin typeface="HK Grotesk"/>
              </a:rPr>
              <a:t>uzay</a:t>
            </a:r>
            <a:r>
              <a:rPr lang="en-US" sz="2641" dirty="0">
                <a:solidFill>
                  <a:srgbClr val="000000"/>
                </a:solidFill>
                <a:latin typeface="HK Grotesk"/>
              </a:rPr>
              <a:t> </a:t>
            </a:r>
            <a:r>
              <a:rPr lang="en-US" sz="2641" dirty="0" err="1">
                <a:solidFill>
                  <a:srgbClr val="000000"/>
                </a:solidFill>
                <a:latin typeface="HK Grotesk"/>
              </a:rPr>
              <a:t>sanayi</a:t>
            </a:r>
            <a:r>
              <a:rPr lang="en-US" sz="2641" dirty="0">
                <a:solidFill>
                  <a:srgbClr val="000000"/>
                </a:solidFill>
                <a:latin typeface="HK Grotesk"/>
              </a:rPr>
              <a:t>, </a:t>
            </a:r>
            <a:r>
              <a:rPr lang="en-US" sz="2641" dirty="0" err="1">
                <a:solidFill>
                  <a:srgbClr val="000000"/>
                </a:solidFill>
                <a:latin typeface="HK Grotesk"/>
              </a:rPr>
              <a:t>bilgisayarlı</a:t>
            </a:r>
            <a:r>
              <a:rPr lang="en-US" sz="2641" dirty="0">
                <a:solidFill>
                  <a:srgbClr val="000000"/>
                </a:solidFill>
                <a:latin typeface="HK Grotesk"/>
              </a:rPr>
              <a:t> </a:t>
            </a:r>
            <a:r>
              <a:rPr lang="en-US" sz="2641" dirty="0" err="1">
                <a:solidFill>
                  <a:srgbClr val="000000"/>
                </a:solidFill>
                <a:latin typeface="HK Grotesk"/>
              </a:rPr>
              <a:t>görü</a:t>
            </a:r>
            <a:r>
              <a:rPr lang="en-US" sz="2641" dirty="0">
                <a:solidFill>
                  <a:srgbClr val="000000"/>
                </a:solidFill>
                <a:latin typeface="HK Grotesk"/>
              </a:rPr>
              <a:t>, </a:t>
            </a:r>
            <a:r>
              <a:rPr lang="en-US" sz="2641" dirty="0" err="1">
                <a:solidFill>
                  <a:srgbClr val="000000"/>
                </a:solidFill>
                <a:latin typeface="HK Grotesk"/>
              </a:rPr>
              <a:t>görüntüden</a:t>
            </a:r>
            <a:r>
              <a:rPr lang="en-US" sz="2641" dirty="0">
                <a:solidFill>
                  <a:srgbClr val="000000"/>
                </a:solidFill>
                <a:latin typeface="HK Grotesk"/>
              </a:rPr>
              <a:t> </a:t>
            </a:r>
            <a:r>
              <a:rPr lang="en-US" sz="2641" dirty="0" err="1">
                <a:solidFill>
                  <a:srgbClr val="000000"/>
                </a:solidFill>
                <a:latin typeface="HK Grotesk"/>
              </a:rPr>
              <a:t>nesne</a:t>
            </a:r>
            <a:r>
              <a:rPr lang="en-US" sz="2641" dirty="0">
                <a:solidFill>
                  <a:srgbClr val="000000"/>
                </a:solidFill>
                <a:latin typeface="HK Grotesk"/>
              </a:rPr>
              <a:t> </a:t>
            </a:r>
            <a:r>
              <a:rPr lang="en-US" sz="2641" dirty="0" err="1">
                <a:solidFill>
                  <a:srgbClr val="000000"/>
                </a:solidFill>
                <a:latin typeface="HK Grotesk"/>
              </a:rPr>
              <a:t>tespiti</a:t>
            </a:r>
            <a:r>
              <a:rPr lang="en-US" sz="2641" dirty="0">
                <a:solidFill>
                  <a:srgbClr val="000000"/>
                </a:solidFill>
                <a:latin typeface="HK Grotesk"/>
              </a:rPr>
              <a:t>, </a:t>
            </a:r>
            <a:r>
              <a:rPr lang="en-US" sz="2641" dirty="0" err="1">
                <a:solidFill>
                  <a:srgbClr val="000000"/>
                </a:solidFill>
                <a:latin typeface="HK Grotesk"/>
              </a:rPr>
              <a:t>yüz</a:t>
            </a:r>
            <a:r>
              <a:rPr lang="en-US" sz="2641" dirty="0">
                <a:solidFill>
                  <a:srgbClr val="000000"/>
                </a:solidFill>
                <a:latin typeface="HK Grotesk"/>
              </a:rPr>
              <a:t> </a:t>
            </a:r>
            <a:r>
              <a:rPr lang="en-US" sz="2641" dirty="0" err="1">
                <a:solidFill>
                  <a:srgbClr val="000000"/>
                </a:solidFill>
                <a:latin typeface="HK Grotesk"/>
              </a:rPr>
              <a:t>tanıma</a:t>
            </a:r>
            <a:r>
              <a:rPr lang="en-US" sz="2641" dirty="0">
                <a:solidFill>
                  <a:srgbClr val="000000"/>
                </a:solidFill>
                <a:latin typeface="HK Grotesk"/>
              </a:rPr>
              <a:t>, </a:t>
            </a:r>
            <a:r>
              <a:rPr lang="en-US" sz="2641" dirty="0" err="1">
                <a:solidFill>
                  <a:srgbClr val="000000"/>
                </a:solidFill>
                <a:latin typeface="HK Grotesk"/>
              </a:rPr>
              <a:t>ses</a:t>
            </a:r>
            <a:r>
              <a:rPr lang="en-US" sz="2641" dirty="0">
                <a:solidFill>
                  <a:srgbClr val="000000"/>
                </a:solidFill>
                <a:latin typeface="HK Grotesk"/>
              </a:rPr>
              <a:t> </a:t>
            </a:r>
            <a:r>
              <a:rPr lang="en-US" sz="2641" dirty="0" err="1">
                <a:solidFill>
                  <a:srgbClr val="000000"/>
                </a:solidFill>
                <a:latin typeface="HK Grotesk"/>
              </a:rPr>
              <a:t>işleme-tanıma</a:t>
            </a:r>
            <a:r>
              <a:rPr lang="en-US" sz="2641" dirty="0">
                <a:solidFill>
                  <a:srgbClr val="000000"/>
                </a:solidFill>
                <a:latin typeface="HK Grotesk"/>
              </a:rPr>
              <a:t>, </a:t>
            </a:r>
            <a:r>
              <a:rPr lang="en-US" sz="2641" dirty="0" err="1">
                <a:solidFill>
                  <a:srgbClr val="000000"/>
                </a:solidFill>
                <a:latin typeface="HK Grotesk"/>
              </a:rPr>
              <a:t>finans</a:t>
            </a:r>
            <a:r>
              <a:rPr lang="en-US" sz="2641" dirty="0">
                <a:solidFill>
                  <a:srgbClr val="000000"/>
                </a:solidFill>
                <a:latin typeface="HK Grotesk"/>
              </a:rPr>
              <a:t> </a:t>
            </a:r>
            <a:r>
              <a:rPr lang="en-US" sz="2641" dirty="0" err="1">
                <a:solidFill>
                  <a:srgbClr val="000000"/>
                </a:solidFill>
                <a:latin typeface="HK Grotesk"/>
              </a:rPr>
              <a:t>gibi</a:t>
            </a:r>
            <a:r>
              <a:rPr lang="en-US" sz="2641" dirty="0">
                <a:solidFill>
                  <a:srgbClr val="000000"/>
                </a:solidFill>
                <a:latin typeface="HK Grotesk"/>
              </a:rPr>
              <a:t> </a:t>
            </a:r>
            <a:r>
              <a:rPr lang="en-US" sz="2641" dirty="0" err="1">
                <a:solidFill>
                  <a:srgbClr val="000000"/>
                </a:solidFill>
                <a:latin typeface="HK Grotesk"/>
              </a:rPr>
              <a:t>pek</a:t>
            </a:r>
            <a:r>
              <a:rPr lang="en-US" sz="2641" dirty="0">
                <a:solidFill>
                  <a:srgbClr val="000000"/>
                </a:solidFill>
                <a:latin typeface="HK Grotesk"/>
              </a:rPr>
              <a:t> </a:t>
            </a:r>
            <a:r>
              <a:rPr lang="en-US" sz="2641" dirty="0" err="1">
                <a:solidFill>
                  <a:srgbClr val="000000"/>
                </a:solidFill>
                <a:latin typeface="HK Grotesk"/>
              </a:rPr>
              <a:t>çok</a:t>
            </a:r>
            <a:r>
              <a:rPr lang="en-US" sz="2641" dirty="0">
                <a:solidFill>
                  <a:srgbClr val="000000"/>
                </a:solidFill>
                <a:latin typeface="HK Grotesk"/>
              </a:rPr>
              <a:t> </a:t>
            </a:r>
            <a:r>
              <a:rPr lang="en-US" sz="2641" dirty="0" err="1">
                <a:solidFill>
                  <a:srgbClr val="000000"/>
                </a:solidFill>
                <a:latin typeface="HK Grotesk"/>
              </a:rPr>
              <a:t>farklı</a:t>
            </a:r>
            <a:r>
              <a:rPr lang="en-US" sz="2641" dirty="0">
                <a:solidFill>
                  <a:srgbClr val="000000"/>
                </a:solidFill>
                <a:latin typeface="HK Grotesk"/>
              </a:rPr>
              <a:t> </a:t>
            </a:r>
            <a:r>
              <a:rPr lang="en-US" sz="2641" dirty="0" err="1">
                <a:solidFill>
                  <a:srgbClr val="000000"/>
                </a:solidFill>
                <a:latin typeface="HK Grotesk"/>
              </a:rPr>
              <a:t>alanda</a:t>
            </a:r>
            <a:r>
              <a:rPr lang="en-US" sz="2641" dirty="0">
                <a:solidFill>
                  <a:srgbClr val="000000"/>
                </a:solidFill>
                <a:latin typeface="HK Grotesk"/>
              </a:rPr>
              <a:t> </a:t>
            </a:r>
            <a:r>
              <a:rPr lang="en-US" sz="2641" dirty="0" err="1">
                <a:solidFill>
                  <a:srgbClr val="000000"/>
                </a:solidFill>
                <a:latin typeface="HK Grotesk"/>
              </a:rPr>
              <a:t>çözümler</a:t>
            </a:r>
            <a:r>
              <a:rPr lang="en-US" sz="2641" dirty="0">
                <a:solidFill>
                  <a:srgbClr val="000000"/>
                </a:solidFill>
                <a:latin typeface="HK Grotesk"/>
              </a:rPr>
              <a:t> </a:t>
            </a:r>
            <a:r>
              <a:rPr lang="en-US" sz="2641" dirty="0" err="1">
                <a:solidFill>
                  <a:srgbClr val="000000"/>
                </a:solidFill>
                <a:latin typeface="HK Grotesk"/>
              </a:rPr>
              <a:t>üretilmektedir</a:t>
            </a:r>
            <a:r>
              <a:rPr lang="en-US" sz="2641" dirty="0">
                <a:solidFill>
                  <a:srgbClr val="000000"/>
                </a:solidFill>
                <a:latin typeface="HK Grotesk"/>
              </a:rPr>
              <a:t> (</a:t>
            </a:r>
            <a:r>
              <a:rPr lang="en-US" sz="2641" dirty="0" err="1">
                <a:solidFill>
                  <a:srgbClr val="000000"/>
                </a:solidFill>
                <a:latin typeface="HK Grotesk"/>
              </a:rPr>
              <a:t>Doğan</a:t>
            </a:r>
            <a:r>
              <a:rPr lang="en-US" sz="2641" dirty="0">
                <a:solidFill>
                  <a:srgbClr val="000000"/>
                </a:solidFill>
                <a:latin typeface="HK Grotesk"/>
              </a:rPr>
              <a:t> </a:t>
            </a:r>
            <a:r>
              <a:rPr lang="en-US" sz="2641" dirty="0" err="1">
                <a:solidFill>
                  <a:srgbClr val="000000"/>
                </a:solidFill>
                <a:latin typeface="HK Grotesk"/>
              </a:rPr>
              <a:t>ve</a:t>
            </a:r>
            <a:r>
              <a:rPr lang="en-US" sz="2641" dirty="0">
                <a:solidFill>
                  <a:srgbClr val="000000"/>
                </a:solidFill>
                <a:latin typeface="HK Grotesk"/>
              </a:rPr>
              <a:t> </a:t>
            </a:r>
            <a:r>
              <a:rPr lang="en-US" sz="2641" dirty="0" err="1">
                <a:solidFill>
                  <a:srgbClr val="000000"/>
                </a:solidFill>
                <a:latin typeface="HK Grotesk"/>
              </a:rPr>
              <a:t>Türkoğlu</a:t>
            </a:r>
            <a:r>
              <a:rPr lang="en-US" sz="2641" dirty="0">
                <a:solidFill>
                  <a:srgbClr val="000000"/>
                </a:solidFill>
                <a:latin typeface="HK Grotesk"/>
              </a:rPr>
              <a:t>., 2019).</a:t>
            </a:r>
          </a:p>
          <a:p>
            <a:pPr algn="l">
              <a:lnSpc>
                <a:spcPts val="3697"/>
              </a:lnSpc>
            </a:pPr>
            <a:endParaRPr lang="en-US" sz="2641" dirty="0">
              <a:solidFill>
                <a:srgbClr val="000000"/>
              </a:solidFill>
              <a:latin typeface="HK Grotesk"/>
            </a:endParaRPr>
          </a:p>
          <a:p>
            <a:pPr algn="l">
              <a:lnSpc>
                <a:spcPts val="3697"/>
              </a:lnSpc>
            </a:pPr>
            <a:r>
              <a:rPr lang="en-US" sz="2641" dirty="0" err="1">
                <a:solidFill>
                  <a:srgbClr val="000000"/>
                </a:solidFill>
                <a:latin typeface="HK Grotesk"/>
              </a:rPr>
              <a:t>Evrişimsel</a:t>
            </a:r>
            <a:r>
              <a:rPr lang="en-US" sz="2641" dirty="0">
                <a:solidFill>
                  <a:srgbClr val="000000"/>
                </a:solidFill>
                <a:latin typeface="HK Grotesk"/>
              </a:rPr>
              <a:t> </a:t>
            </a:r>
            <a:r>
              <a:rPr lang="en-US" sz="2641" dirty="0" err="1">
                <a:solidFill>
                  <a:srgbClr val="000000"/>
                </a:solidFill>
                <a:latin typeface="HK Grotesk"/>
              </a:rPr>
              <a:t>sinir</a:t>
            </a:r>
            <a:r>
              <a:rPr lang="en-US" sz="2641" dirty="0">
                <a:solidFill>
                  <a:srgbClr val="000000"/>
                </a:solidFill>
                <a:latin typeface="HK Grotesk"/>
              </a:rPr>
              <a:t> </a:t>
            </a:r>
            <a:r>
              <a:rPr lang="en-US" sz="2641" dirty="0" err="1">
                <a:solidFill>
                  <a:srgbClr val="000000"/>
                </a:solidFill>
                <a:latin typeface="HK Grotesk"/>
              </a:rPr>
              <a:t>ağı</a:t>
            </a:r>
            <a:r>
              <a:rPr lang="en-US" sz="2641" dirty="0">
                <a:solidFill>
                  <a:srgbClr val="000000"/>
                </a:solidFill>
                <a:latin typeface="HK Grotesk"/>
              </a:rPr>
              <a:t> (</a:t>
            </a:r>
            <a:r>
              <a:rPr lang="en-US" sz="2641" dirty="0" err="1">
                <a:solidFill>
                  <a:srgbClr val="000000"/>
                </a:solidFill>
                <a:latin typeface="HK Grotesk"/>
              </a:rPr>
              <a:t>ConvNet</a:t>
            </a:r>
            <a:r>
              <a:rPr lang="en-US" sz="2641" dirty="0">
                <a:solidFill>
                  <a:srgbClr val="000000"/>
                </a:solidFill>
                <a:latin typeface="HK Grotesk"/>
              </a:rPr>
              <a:t> / Convolutional neural networks -CNN), </a:t>
            </a:r>
            <a:r>
              <a:rPr lang="en-US" sz="2641" dirty="0" err="1">
                <a:solidFill>
                  <a:srgbClr val="000000"/>
                </a:solidFill>
                <a:latin typeface="HK Grotesk"/>
              </a:rPr>
              <a:t>girdi</a:t>
            </a:r>
            <a:r>
              <a:rPr lang="en-US" sz="2641" dirty="0">
                <a:solidFill>
                  <a:srgbClr val="000000"/>
                </a:solidFill>
                <a:latin typeface="HK Grotesk"/>
              </a:rPr>
              <a:t> </a:t>
            </a:r>
            <a:r>
              <a:rPr lang="en-US" sz="2641" dirty="0" err="1">
                <a:solidFill>
                  <a:srgbClr val="000000"/>
                </a:solidFill>
                <a:latin typeface="HK Grotesk"/>
              </a:rPr>
              <a:t>olarak</a:t>
            </a:r>
            <a:r>
              <a:rPr lang="en-US" sz="2641" dirty="0">
                <a:solidFill>
                  <a:srgbClr val="000000"/>
                </a:solidFill>
                <a:latin typeface="HK Grotesk"/>
              </a:rPr>
              <a:t> </a:t>
            </a:r>
            <a:r>
              <a:rPr lang="en-US" sz="2641" dirty="0" err="1">
                <a:solidFill>
                  <a:srgbClr val="000000"/>
                </a:solidFill>
                <a:latin typeface="HK Grotesk"/>
              </a:rPr>
              <a:t>alınan</a:t>
            </a:r>
            <a:r>
              <a:rPr lang="en-US" sz="2641" dirty="0">
                <a:solidFill>
                  <a:srgbClr val="000000"/>
                </a:solidFill>
                <a:latin typeface="HK Grotesk"/>
              </a:rPr>
              <a:t> </a:t>
            </a:r>
            <a:r>
              <a:rPr lang="en-US" sz="2641" dirty="0" err="1">
                <a:solidFill>
                  <a:srgbClr val="000000"/>
                </a:solidFill>
                <a:latin typeface="HK Grotesk"/>
              </a:rPr>
              <a:t>bir</a:t>
            </a:r>
            <a:r>
              <a:rPr lang="en-US" sz="2641" dirty="0">
                <a:solidFill>
                  <a:srgbClr val="000000"/>
                </a:solidFill>
                <a:latin typeface="HK Grotesk"/>
              </a:rPr>
              <a:t> </a:t>
            </a:r>
            <a:r>
              <a:rPr lang="en-US" sz="2641" dirty="0" err="1">
                <a:solidFill>
                  <a:srgbClr val="000000"/>
                </a:solidFill>
                <a:latin typeface="HK Grotesk"/>
              </a:rPr>
              <a:t>görüntüyü</a:t>
            </a:r>
            <a:r>
              <a:rPr lang="en-US" sz="2641" dirty="0">
                <a:solidFill>
                  <a:srgbClr val="000000"/>
                </a:solidFill>
                <a:latin typeface="HK Grotesk"/>
              </a:rPr>
              <a:t> </a:t>
            </a:r>
            <a:r>
              <a:rPr lang="en-US" sz="2641" dirty="0" err="1">
                <a:solidFill>
                  <a:srgbClr val="000000"/>
                </a:solidFill>
                <a:latin typeface="HK Grotesk"/>
              </a:rPr>
              <a:t>analiz</a:t>
            </a:r>
            <a:r>
              <a:rPr lang="en-US" sz="2641" dirty="0">
                <a:solidFill>
                  <a:srgbClr val="000000"/>
                </a:solidFill>
                <a:latin typeface="HK Grotesk"/>
              </a:rPr>
              <a:t> </a:t>
            </a:r>
            <a:r>
              <a:rPr lang="en-US" sz="2641" dirty="0" err="1">
                <a:solidFill>
                  <a:srgbClr val="000000"/>
                </a:solidFill>
                <a:latin typeface="HK Grotesk"/>
              </a:rPr>
              <a:t>ederek</a:t>
            </a:r>
            <a:r>
              <a:rPr lang="en-US" sz="2641" dirty="0">
                <a:solidFill>
                  <a:srgbClr val="000000"/>
                </a:solidFill>
                <a:latin typeface="HK Grotesk"/>
              </a:rPr>
              <a:t> </a:t>
            </a:r>
            <a:r>
              <a:rPr lang="en-US" sz="2641" dirty="0" err="1">
                <a:solidFill>
                  <a:srgbClr val="000000"/>
                </a:solidFill>
                <a:latin typeface="HK Grotesk"/>
              </a:rPr>
              <a:t>görünüşlerini</a:t>
            </a:r>
            <a:r>
              <a:rPr lang="en-US" sz="2641" dirty="0">
                <a:solidFill>
                  <a:srgbClr val="000000"/>
                </a:solidFill>
                <a:latin typeface="HK Grotesk"/>
              </a:rPr>
              <a:t> </a:t>
            </a:r>
            <a:r>
              <a:rPr lang="en-US" sz="2641" dirty="0" err="1">
                <a:solidFill>
                  <a:srgbClr val="000000"/>
                </a:solidFill>
                <a:latin typeface="HK Grotesk"/>
              </a:rPr>
              <a:t>veya</a:t>
            </a:r>
            <a:r>
              <a:rPr lang="en-US" sz="2641" dirty="0">
                <a:solidFill>
                  <a:srgbClr val="000000"/>
                </a:solidFill>
                <a:latin typeface="HK Grotesk"/>
              </a:rPr>
              <a:t> </a:t>
            </a:r>
            <a:r>
              <a:rPr lang="en-US" sz="2641" dirty="0" err="1">
                <a:solidFill>
                  <a:srgbClr val="000000"/>
                </a:solidFill>
                <a:latin typeface="HK Grotesk"/>
              </a:rPr>
              <a:t>görüntü</a:t>
            </a:r>
            <a:r>
              <a:rPr lang="en-US" sz="2641" dirty="0">
                <a:solidFill>
                  <a:srgbClr val="000000"/>
                </a:solidFill>
                <a:latin typeface="HK Grotesk"/>
              </a:rPr>
              <a:t> </a:t>
            </a:r>
            <a:r>
              <a:rPr lang="en-US" sz="2641" dirty="0" err="1">
                <a:solidFill>
                  <a:srgbClr val="000000"/>
                </a:solidFill>
                <a:latin typeface="HK Grotesk"/>
              </a:rPr>
              <a:t>içerisindeki</a:t>
            </a:r>
            <a:r>
              <a:rPr lang="en-US" sz="2641" dirty="0">
                <a:solidFill>
                  <a:srgbClr val="000000"/>
                </a:solidFill>
                <a:latin typeface="HK Grotesk"/>
              </a:rPr>
              <a:t> </a:t>
            </a:r>
            <a:r>
              <a:rPr lang="en-US" sz="2641" dirty="0" err="1">
                <a:solidFill>
                  <a:srgbClr val="000000"/>
                </a:solidFill>
                <a:latin typeface="HK Grotesk"/>
              </a:rPr>
              <a:t>görüntüleri</a:t>
            </a:r>
            <a:r>
              <a:rPr lang="en-US" sz="2641" dirty="0">
                <a:solidFill>
                  <a:srgbClr val="000000"/>
                </a:solidFill>
                <a:latin typeface="HK Grotesk"/>
              </a:rPr>
              <a:t> </a:t>
            </a:r>
            <a:r>
              <a:rPr lang="en-US" sz="2641" dirty="0" err="1">
                <a:solidFill>
                  <a:srgbClr val="000000"/>
                </a:solidFill>
                <a:latin typeface="HK Grotesk"/>
              </a:rPr>
              <a:t>birbirinden</a:t>
            </a:r>
            <a:r>
              <a:rPr lang="en-US" sz="2641" dirty="0">
                <a:solidFill>
                  <a:srgbClr val="000000"/>
                </a:solidFill>
                <a:latin typeface="HK Grotesk"/>
              </a:rPr>
              <a:t> </a:t>
            </a:r>
            <a:r>
              <a:rPr lang="en-US" sz="2641" dirty="0" err="1">
                <a:solidFill>
                  <a:srgbClr val="000000"/>
                </a:solidFill>
                <a:latin typeface="HK Grotesk"/>
              </a:rPr>
              <a:t>ayırtetmede</a:t>
            </a:r>
            <a:r>
              <a:rPr lang="en-US" sz="2641" dirty="0">
                <a:solidFill>
                  <a:srgbClr val="000000"/>
                </a:solidFill>
                <a:latin typeface="HK Grotesk"/>
              </a:rPr>
              <a:t> </a:t>
            </a:r>
            <a:r>
              <a:rPr lang="en-US" sz="2641" dirty="0" err="1">
                <a:solidFill>
                  <a:srgbClr val="000000"/>
                </a:solidFill>
                <a:latin typeface="HK Grotesk"/>
              </a:rPr>
              <a:t>sıklıkla</a:t>
            </a:r>
            <a:r>
              <a:rPr lang="en-US" sz="2641" dirty="0">
                <a:solidFill>
                  <a:srgbClr val="000000"/>
                </a:solidFill>
                <a:latin typeface="HK Grotesk"/>
              </a:rPr>
              <a:t> </a:t>
            </a:r>
            <a:r>
              <a:rPr lang="en-US" sz="2641" dirty="0" err="1">
                <a:solidFill>
                  <a:srgbClr val="000000"/>
                </a:solidFill>
                <a:latin typeface="HK Grotesk"/>
              </a:rPr>
              <a:t>kullanılan</a:t>
            </a:r>
            <a:r>
              <a:rPr lang="en-US" sz="2641" dirty="0">
                <a:solidFill>
                  <a:srgbClr val="000000"/>
                </a:solidFill>
                <a:latin typeface="HK Grotesk"/>
              </a:rPr>
              <a:t> </a:t>
            </a:r>
            <a:r>
              <a:rPr lang="en-US" sz="2641" dirty="0" err="1">
                <a:solidFill>
                  <a:srgbClr val="000000"/>
                </a:solidFill>
                <a:latin typeface="HK Grotesk"/>
              </a:rPr>
              <a:t>bir</a:t>
            </a:r>
            <a:r>
              <a:rPr lang="en-US" sz="2641" dirty="0">
                <a:solidFill>
                  <a:srgbClr val="000000"/>
                </a:solidFill>
                <a:latin typeface="HK Grotesk"/>
              </a:rPr>
              <a:t> </a:t>
            </a:r>
            <a:r>
              <a:rPr lang="en-US" sz="2641" dirty="0" err="1">
                <a:solidFill>
                  <a:srgbClr val="000000"/>
                </a:solidFill>
                <a:latin typeface="HK Grotesk"/>
              </a:rPr>
              <a:t>derin</a:t>
            </a:r>
            <a:r>
              <a:rPr lang="en-US" sz="2641" dirty="0">
                <a:solidFill>
                  <a:srgbClr val="000000"/>
                </a:solidFill>
                <a:latin typeface="HK Grotesk"/>
              </a:rPr>
              <a:t> </a:t>
            </a:r>
            <a:r>
              <a:rPr lang="en-US" sz="2641" dirty="0" err="1">
                <a:solidFill>
                  <a:srgbClr val="000000"/>
                </a:solidFill>
                <a:latin typeface="HK Grotesk"/>
              </a:rPr>
              <a:t>öğrenme</a:t>
            </a:r>
            <a:r>
              <a:rPr lang="en-US" sz="2641" dirty="0">
                <a:solidFill>
                  <a:srgbClr val="000000"/>
                </a:solidFill>
                <a:latin typeface="HK Grotesk"/>
              </a:rPr>
              <a:t> </a:t>
            </a:r>
            <a:r>
              <a:rPr lang="en-US" sz="2641" dirty="0" err="1">
                <a:solidFill>
                  <a:srgbClr val="000000"/>
                </a:solidFill>
                <a:latin typeface="HK Grotesk"/>
              </a:rPr>
              <a:t>mimarisidir</a:t>
            </a:r>
            <a:r>
              <a:rPr lang="en-US" sz="2641" dirty="0">
                <a:solidFill>
                  <a:srgbClr val="000000"/>
                </a:solidFill>
                <a:latin typeface="HK Grotesk"/>
              </a:rPr>
              <a:t>. CNN </a:t>
            </a:r>
            <a:r>
              <a:rPr lang="en-US" sz="2641" dirty="0" err="1">
                <a:solidFill>
                  <a:srgbClr val="000000"/>
                </a:solidFill>
                <a:latin typeface="HK Grotesk"/>
              </a:rPr>
              <a:t>derin</a:t>
            </a:r>
            <a:r>
              <a:rPr lang="en-US" sz="2641" dirty="0">
                <a:solidFill>
                  <a:srgbClr val="000000"/>
                </a:solidFill>
                <a:latin typeface="HK Grotesk"/>
              </a:rPr>
              <a:t> </a:t>
            </a:r>
            <a:r>
              <a:rPr lang="en-US" sz="2641" dirty="0" err="1">
                <a:solidFill>
                  <a:srgbClr val="000000"/>
                </a:solidFill>
                <a:latin typeface="HK Grotesk"/>
              </a:rPr>
              <a:t>öğrenme</a:t>
            </a:r>
            <a:r>
              <a:rPr lang="en-US" sz="2641" dirty="0">
                <a:solidFill>
                  <a:srgbClr val="000000"/>
                </a:solidFill>
                <a:latin typeface="HK Grotesk"/>
              </a:rPr>
              <a:t> </a:t>
            </a:r>
            <a:r>
              <a:rPr lang="en-US" sz="2641" dirty="0" err="1">
                <a:solidFill>
                  <a:srgbClr val="000000"/>
                </a:solidFill>
                <a:latin typeface="HK Grotesk"/>
              </a:rPr>
              <a:t>mimarisi</a:t>
            </a:r>
            <a:r>
              <a:rPr lang="en-US" sz="2641" dirty="0">
                <a:solidFill>
                  <a:srgbClr val="000000"/>
                </a:solidFill>
                <a:latin typeface="HK Grotesk"/>
              </a:rPr>
              <a:t> </a:t>
            </a:r>
            <a:r>
              <a:rPr lang="en-US" sz="2641" dirty="0" err="1">
                <a:solidFill>
                  <a:srgbClr val="000000"/>
                </a:solidFill>
                <a:latin typeface="HK Grotesk"/>
              </a:rPr>
              <a:t>Şekil</a:t>
            </a:r>
            <a:r>
              <a:rPr lang="en-US" sz="2641" dirty="0">
                <a:solidFill>
                  <a:srgbClr val="000000"/>
                </a:solidFill>
                <a:latin typeface="HK Grotesk"/>
              </a:rPr>
              <a:t> 8.3’te </a:t>
            </a:r>
            <a:r>
              <a:rPr lang="en-US" sz="2641" dirty="0" err="1">
                <a:solidFill>
                  <a:srgbClr val="000000"/>
                </a:solidFill>
                <a:latin typeface="HK Grotesk"/>
              </a:rPr>
              <a:t>görüldüğü</a:t>
            </a:r>
            <a:r>
              <a:rPr lang="en-US" sz="2641" dirty="0">
                <a:solidFill>
                  <a:srgbClr val="000000"/>
                </a:solidFill>
                <a:latin typeface="HK Grotesk"/>
              </a:rPr>
              <a:t> </a:t>
            </a:r>
            <a:r>
              <a:rPr lang="en-US" sz="2641" dirty="0" err="1">
                <a:solidFill>
                  <a:srgbClr val="000000"/>
                </a:solidFill>
                <a:latin typeface="HK Grotesk"/>
              </a:rPr>
              <a:t>gibi</a:t>
            </a:r>
            <a:r>
              <a:rPr lang="en-US" sz="2641" dirty="0">
                <a:solidFill>
                  <a:srgbClr val="000000"/>
                </a:solidFill>
                <a:latin typeface="HK Grotesk"/>
              </a:rPr>
              <a:t> </a:t>
            </a:r>
            <a:r>
              <a:rPr lang="en-US" sz="2641" dirty="0" err="1">
                <a:solidFill>
                  <a:srgbClr val="000000"/>
                </a:solidFill>
                <a:latin typeface="HK Grotesk"/>
              </a:rPr>
              <a:t>evrişim</a:t>
            </a:r>
            <a:r>
              <a:rPr lang="en-US" sz="2641" dirty="0">
                <a:solidFill>
                  <a:srgbClr val="000000"/>
                </a:solidFill>
                <a:latin typeface="HK Grotesk"/>
              </a:rPr>
              <a:t> </a:t>
            </a:r>
            <a:r>
              <a:rPr lang="en-US" sz="2641" dirty="0" err="1">
                <a:solidFill>
                  <a:srgbClr val="000000"/>
                </a:solidFill>
                <a:latin typeface="HK Grotesk"/>
              </a:rPr>
              <a:t>katmanı</a:t>
            </a:r>
            <a:r>
              <a:rPr lang="en-US" sz="2641" dirty="0">
                <a:solidFill>
                  <a:srgbClr val="000000"/>
                </a:solidFill>
                <a:latin typeface="HK Grotesk"/>
              </a:rPr>
              <a:t>, </a:t>
            </a:r>
            <a:r>
              <a:rPr lang="en-US" sz="2641" dirty="0" err="1">
                <a:solidFill>
                  <a:srgbClr val="000000"/>
                </a:solidFill>
                <a:latin typeface="HK Grotesk"/>
              </a:rPr>
              <a:t>doğrusal</a:t>
            </a:r>
            <a:r>
              <a:rPr lang="en-US" sz="2641" dirty="0">
                <a:solidFill>
                  <a:srgbClr val="000000"/>
                </a:solidFill>
                <a:latin typeface="HK Grotesk"/>
              </a:rPr>
              <a:t> </a:t>
            </a:r>
            <a:r>
              <a:rPr lang="en-US" sz="2641" dirty="0" err="1">
                <a:solidFill>
                  <a:srgbClr val="000000"/>
                </a:solidFill>
                <a:latin typeface="HK Grotesk"/>
              </a:rPr>
              <a:t>olmayan</a:t>
            </a:r>
            <a:r>
              <a:rPr lang="en-US" sz="2641" dirty="0">
                <a:solidFill>
                  <a:srgbClr val="000000"/>
                </a:solidFill>
                <a:latin typeface="HK Grotesk"/>
              </a:rPr>
              <a:t> </a:t>
            </a:r>
            <a:r>
              <a:rPr lang="en-US" sz="2641" dirty="0" err="1">
                <a:solidFill>
                  <a:srgbClr val="000000"/>
                </a:solidFill>
                <a:latin typeface="HK Grotesk"/>
              </a:rPr>
              <a:t>katman</a:t>
            </a:r>
            <a:r>
              <a:rPr lang="en-US" sz="2641" dirty="0">
                <a:solidFill>
                  <a:srgbClr val="000000"/>
                </a:solidFill>
                <a:latin typeface="HK Grotesk"/>
              </a:rPr>
              <a:t>, </a:t>
            </a:r>
            <a:r>
              <a:rPr lang="en-US" sz="2641" dirty="0" err="1">
                <a:solidFill>
                  <a:srgbClr val="000000"/>
                </a:solidFill>
                <a:latin typeface="HK Grotesk"/>
              </a:rPr>
              <a:t>havuzlama</a:t>
            </a:r>
            <a:r>
              <a:rPr lang="en-US" sz="2641" dirty="0">
                <a:solidFill>
                  <a:srgbClr val="000000"/>
                </a:solidFill>
                <a:latin typeface="HK Grotesk"/>
              </a:rPr>
              <a:t> </a:t>
            </a:r>
            <a:r>
              <a:rPr lang="en-US" sz="2641" dirty="0" err="1">
                <a:solidFill>
                  <a:srgbClr val="000000"/>
                </a:solidFill>
                <a:latin typeface="HK Grotesk"/>
              </a:rPr>
              <a:t>katmanı</a:t>
            </a:r>
            <a:r>
              <a:rPr lang="en-US" sz="2641" dirty="0">
                <a:solidFill>
                  <a:srgbClr val="000000"/>
                </a:solidFill>
                <a:latin typeface="HK Grotesk"/>
              </a:rPr>
              <a:t>, </a:t>
            </a:r>
            <a:r>
              <a:rPr lang="en-US" sz="2641" dirty="0" err="1">
                <a:solidFill>
                  <a:srgbClr val="000000"/>
                </a:solidFill>
                <a:latin typeface="HK Grotesk"/>
              </a:rPr>
              <a:t>düzleştirme</a:t>
            </a:r>
            <a:r>
              <a:rPr lang="en-US" sz="2641" dirty="0">
                <a:solidFill>
                  <a:srgbClr val="000000"/>
                </a:solidFill>
                <a:latin typeface="HK Grotesk"/>
              </a:rPr>
              <a:t> </a:t>
            </a:r>
            <a:r>
              <a:rPr lang="en-US" sz="2641" dirty="0" err="1">
                <a:solidFill>
                  <a:srgbClr val="000000"/>
                </a:solidFill>
                <a:latin typeface="HK Grotesk"/>
              </a:rPr>
              <a:t>katmanı</a:t>
            </a:r>
            <a:r>
              <a:rPr lang="en-US" sz="2641" dirty="0">
                <a:solidFill>
                  <a:srgbClr val="000000"/>
                </a:solidFill>
                <a:latin typeface="HK Grotesk"/>
              </a:rPr>
              <a:t> </a:t>
            </a:r>
            <a:r>
              <a:rPr lang="en-US" sz="2641" dirty="0" err="1">
                <a:solidFill>
                  <a:srgbClr val="000000"/>
                </a:solidFill>
                <a:latin typeface="HK Grotesk"/>
              </a:rPr>
              <a:t>ve</a:t>
            </a:r>
            <a:r>
              <a:rPr lang="en-US" sz="2641" dirty="0">
                <a:solidFill>
                  <a:srgbClr val="000000"/>
                </a:solidFill>
                <a:latin typeface="HK Grotesk"/>
              </a:rPr>
              <a:t> </a:t>
            </a:r>
            <a:r>
              <a:rPr lang="en-US" sz="2641" dirty="0" err="1">
                <a:solidFill>
                  <a:srgbClr val="000000"/>
                </a:solidFill>
                <a:latin typeface="HK Grotesk"/>
              </a:rPr>
              <a:t>tamamen</a:t>
            </a:r>
            <a:r>
              <a:rPr lang="en-US" sz="2641" dirty="0">
                <a:solidFill>
                  <a:srgbClr val="000000"/>
                </a:solidFill>
                <a:latin typeface="HK Grotesk"/>
              </a:rPr>
              <a:t> </a:t>
            </a:r>
            <a:r>
              <a:rPr lang="en-US" sz="2641" dirty="0" err="1">
                <a:solidFill>
                  <a:srgbClr val="000000"/>
                </a:solidFill>
                <a:latin typeface="HK Grotesk"/>
              </a:rPr>
              <a:t>bağlı</a:t>
            </a:r>
            <a:r>
              <a:rPr lang="en-US" sz="2641" dirty="0">
                <a:solidFill>
                  <a:srgbClr val="000000"/>
                </a:solidFill>
                <a:latin typeface="HK Grotesk"/>
              </a:rPr>
              <a:t> </a:t>
            </a:r>
            <a:r>
              <a:rPr lang="en-US" sz="2641" dirty="0" err="1">
                <a:solidFill>
                  <a:srgbClr val="000000"/>
                </a:solidFill>
                <a:latin typeface="HK Grotesk"/>
              </a:rPr>
              <a:t>katman</a:t>
            </a:r>
            <a:r>
              <a:rPr lang="en-US" sz="2641" dirty="0">
                <a:solidFill>
                  <a:srgbClr val="000000"/>
                </a:solidFill>
                <a:latin typeface="HK Grotesk"/>
              </a:rPr>
              <a:t> </a:t>
            </a:r>
            <a:r>
              <a:rPr lang="en-US" sz="2641" dirty="0" err="1">
                <a:solidFill>
                  <a:srgbClr val="000000"/>
                </a:solidFill>
                <a:latin typeface="HK Grotesk"/>
              </a:rPr>
              <a:t>yapılarından</a:t>
            </a:r>
            <a:r>
              <a:rPr lang="en-US" sz="2641" dirty="0">
                <a:solidFill>
                  <a:srgbClr val="000000"/>
                </a:solidFill>
                <a:latin typeface="HK Grotesk"/>
              </a:rPr>
              <a:t> </a:t>
            </a:r>
            <a:r>
              <a:rPr lang="en-US" sz="2641" dirty="0" err="1">
                <a:solidFill>
                  <a:srgbClr val="000000"/>
                </a:solidFill>
                <a:latin typeface="HK Grotesk"/>
              </a:rPr>
              <a:t>oluşmaktadır</a:t>
            </a:r>
            <a:r>
              <a:rPr lang="en-US" sz="2641" dirty="0">
                <a:solidFill>
                  <a:srgbClr val="000000"/>
                </a:solidFill>
                <a:latin typeface="HK Grotesk"/>
              </a:rPr>
              <a:t>.</a:t>
            </a:r>
          </a:p>
        </p:txBody>
      </p:sp>
      <p:sp>
        <p:nvSpPr>
          <p:cNvPr id="4" name="TextBox 4"/>
          <p:cNvSpPr txBox="1"/>
          <p:nvPr/>
        </p:nvSpPr>
        <p:spPr>
          <a:xfrm>
            <a:off x="326717" y="357269"/>
            <a:ext cx="10970618" cy="422276"/>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Merriweather"/>
              </a:rPr>
              <a:t>1.2. Evrişimsel Sinir Ağları Tekniği</a:t>
            </a:r>
          </a:p>
        </p:txBody>
      </p:sp>
      <p:sp>
        <p:nvSpPr>
          <p:cNvPr id="5" name="TextBox 5"/>
          <p:cNvSpPr txBox="1"/>
          <p:nvPr/>
        </p:nvSpPr>
        <p:spPr>
          <a:xfrm>
            <a:off x="5812026" y="9608680"/>
            <a:ext cx="6617018" cy="422276"/>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Merriweather"/>
              </a:rPr>
              <a:t>Şekil 8.3. CNN mimarisi (Web Kaynağı 8.2)</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4195419" y="765257"/>
            <a:ext cx="9897161" cy="3696812"/>
          </a:xfrm>
          <a:custGeom>
            <a:avLst/>
            <a:gdLst/>
            <a:ahLst/>
            <a:cxnLst/>
            <a:rect l="l" t="t" r="r" b="b"/>
            <a:pathLst>
              <a:path w="9897161" h="3696812">
                <a:moveTo>
                  <a:pt x="0" y="0"/>
                </a:moveTo>
                <a:lnTo>
                  <a:pt x="9897162" y="0"/>
                </a:lnTo>
                <a:lnTo>
                  <a:pt x="9897162" y="3696812"/>
                </a:lnTo>
                <a:lnTo>
                  <a:pt x="0" y="3696812"/>
                </a:lnTo>
                <a:lnTo>
                  <a:pt x="0" y="0"/>
                </a:lnTo>
                <a:close/>
              </a:path>
            </a:pathLst>
          </a:custGeom>
          <a:blipFill>
            <a:blip r:embed="rId2"/>
            <a:stretch>
              <a:fillRect/>
            </a:stretch>
          </a:blipFill>
        </p:spPr>
      </p:sp>
      <p:sp>
        <p:nvSpPr>
          <p:cNvPr id="3" name="TextBox 3"/>
          <p:cNvSpPr txBox="1"/>
          <p:nvPr/>
        </p:nvSpPr>
        <p:spPr>
          <a:xfrm>
            <a:off x="990600" y="4694071"/>
            <a:ext cx="16593353" cy="5202322"/>
          </a:xfrm>
          <a:prstGeom prst="rect">
            <a:avLst/>
          </a:prstGeom>
        </p:spPr>
        <p:txBody>
          <a:bodyPr lIns="0" tIns="0" rIns="0" bIns="0" rtlCol="0" anchor="t">
            <a:spAutoFit/>
          </a:bodyPr>
          <a:lstStyle/>
          <a:p>
            <a:pPr marL="570237" lvl="1" indent="-285118" algn="l">
              <a:lnSpc>
                <a:spcPts val="3697"/>
              </a:lnSpc>
              <a:buFont typeface="Arial"/>
              <a:buChar char="•"/>
            </a:pPr>
            <a:r>
              <a:rPr lang="en-US" sz="2641" dirty="0">
                <a:solidFill>
                  <a:srgbClr val="000000"/>
                </a:solidFill>
                <a:latin typeface="HK Grotesk"/>
              </a:rPr>
              <a:t> </a:t>
            </a:r>
            <a:r>
              <a:rPr lang="en-US" sz="2641" b="1" dirty="0" err="1">
                <a:solidFill>
                  <a:srgbClr val="000000"/>
                </a:solidFill>
                <a:latin typeface="HK Grotesk"/>
              </a:rPr>
              <a:t>Konvolüsyonel</a:t>
            </a:r>
            <a:r>
              <a:rPr lang="en-US" sz="2641" b="1" dirty="0">
                <a:solidFill>
                  <a:srgbClr val="000000"/>
                </a:solidFill>
                <a:latin typeface="HK Grotesk"/>
              </a:rPr>
              <a:t> </a:t>
            </a:r>
            <a:r>
              <a:rPr lang="en-US" sz="2641" b="1" dirty="0" err="1">
                <a:solidFill>
                  <a:srgbClr val="000000"/>
                </a:solidFill>
                <a:latin typeface="HK Grotesk"/>
              </a:rPr>
              <a:t>Katman</a:t>
            </a:r>
            <a:r>
              <a:rPr lang="en-US" sz="2641" b="1" dirty="0">
                <a:solidFill>
                  <a:srgbClr val="000000"/>
                </a:solidFill>
                <a:latin typeface="HK Grotesk"/>
              </a:rPr>
              <a:t> </a:t>
            </a:r>
            <a:r>
              <a:rPr lang="en-US" sz="2641" dirty="0">
                <a:solidFill>
                  <a:srgbClr val="000000"/>
                </a:solidFill>
                <a:latin typeface="HK Grotesk"/>
              </a:rPr>
              <a:t>— </a:t>
            </a:r>
            <a:r>
              <a:rPr lang="en-US" sz="2641" dirty="0" err="1">
                <a:solidFill>
                  <a:srgbClr val="000000"/>
                </a:solidFill>
                <a:latin typeface="HK Grotesk"/>
              </a:rPr>
              <a:t>Hayvanın</a:t>
            </a:r>
            <a:r>
              <a:rPr lang="en-US" sz="2641" dirty="0">
                <a:solidFill>
                  <a:srgbClr val="000000"/>
                </a:solidFill>
                <a:latin typeface="HK Grotesk"/>
              </a:rPr>
              <a:t> </a:t>
            </a:r>
            <a:r>
              <a:rPr lang="en-US" sz="2641" dirty="0" err="1">
                <a:solidFill>
                  <a:srgbClr val="000000"/>
                </a:solidFill>
                <a:latin typeface="HK Grotesk"/>
              </a:rPr>
              <a:t>cinsi</a:t>
            </a:r>
            <a:r>
              <a:rPr lang="en-US" sz="2641" dirty="0">
                <a:solidFill>
                  <a:srgbClr val="000000"/>
                </a:solidFill>
                <a:latin typeface="HK Grotesk"/>
              </a:rPr>
              <a:t>, ten </a:t>
            </a:r>
            <a:r>
              <a:rPr lang="en-US" sz="2641" dirty="0" err="1">
                <a:solidFill>
                  <a:srgbClr val="000000"/>
                </a:solidFill>
                <a:latin typeface="HK Grotesk"/>
              </a:rPr>
              <a:t>rengi</a:t>
            </a:r>
            <a:r>
              <a:rPr lang="en-US" sz="2641" dirty="0">
                <a:solidFill>
                  <a:srgbClr val="000000"/>
                </a:solidFill>
                <a:latin typeface="HK Grotesk"/>
              </a:rPr>
              <a:t>, </a:t>
            </a:r>
            <a:r>
              <a:rPr lang="en-US" sz="2641" dirty="0" err="1">
                <a:solidFill>
                  <a:srgbClr val="000000"/>
                </a:solidFill>
                <a:latin typeface="HK Grotesk"/>
              </a:rPr>
              <a:t>şekli</a:t>
            </a:r>
            <a:r>
              <a:rPr lang="en-US" sz="2641" dirty="0">
                <a:solidFill>
                  <a:srgbClr val="000000"/>
                </a:solidFill>
                <a:latin typeface="HK Grotesk"/>
              </a:rPr>
              <a:t>, </a:t>
            </a:r>
            <a:r>
              <a:rPr lang="en-US" sz="2641" dirty="0" err="1">
                <a:solidFill>
                  <a:srgbClr val="000000"/>
                </a:solidFill>
                <a:latin typeface="HK Grotesk"/>
              </a:rPr>
              <a:t>çevre</a:t>
            </a:r>
            <a:r>
              <a:rPr lang="en-US" sz="2641" dirty="0">
                <a:solidFill>
                  <a:srgbClr val="000000"/>
                </a:solidFill>
                <a:latin typeface="HK Grotesk"/>
              </a:rPr>
              <a:t> vb. </a:t>
            </a:r>
            <a:r>
              <a:rPr lang="en-US" sz="2641" dirty="0" err="1">
                <a:solidFill>
                  <a:srgbClr val="000000"/>
                </a:solidFill>
                <a:latin typeface="HK Grotesk"/>
              </a:rPr>
              <a:t>fiziksel</a:t>
            </a:r>
            <a:r>
              <a:rPr lang="en-US" sz="2641" dirty="0">
                <a:solidFill>
                  <a:srgbClr val="000000"/>
                </a:solidFill>
                <a:latin typeface="HK Grotesk"/>
              </a:rPr>
              <a:t> </a:t>
            </a:r>
            <a:r>
              <a:rPr lang="en-US" sz="2641" dirty="0" err="1">
                <a:solidFill>
                  <a:srgbClr val="000000"/>
                </a:solidFill>
                <a:latin typeface="HK Grotesk"/>
              </a:rPr>
              <a:t>özellikleri</a:t>
            </a:r>
            <a:r>
              <a:rPr lang="en-US" sz="2641" dirty="0">
                <a:solidFill>
                  <a:srgbClr val="000000"/>
                </a:solidFill>
                <a:latin typeface="HK Grotesk"/>
              </a:rPr>
              <a:t> </a:t>
            </a:r>
            <a:r>
              <a:rPr lang="en-US" sz="2641" dirty="0" err="1">
                <a:solidFill>
                  <a:srgbClr val="000000"/>
                </a:solidFill>
                <a:latin typeface="HK Grotesk"/>
              </a:rPr>
              <a:t>saptamak</a:t>
            </a:r>
            <a:r>
              <a:rPr lang="en-US" sz="2641" dirty="0">
                <a:solidFill>
                  <a:srgbClr val="000000"/>
                </a:solidFill>
                <a:latin typeface="HK Grotesk"/>
              </a:rPr>
              <a:t> </a:t>
            </a:r>
            <a:r>
              <a:rPr lang="en-US" sz="2641" dirty="0" err="1">
                <a:solidFill>
                  <a:srgbClr val="000000"/>
                </a:solidFill>
                <a:latin typeface="HK Grotesk"/>
              </a:rPr>
              <a:t>için</a:t>
            </a:r>
            <a:r>
              <a:rPr lang="en-US" sz="2641" dirty="0">
                <a:solidFill>
                  <a:srgbClr val="000000"/>
                </a:solidFill>
                <a:latin typeface="HK Grotesk"/>
              </a:rPr>
              <a:t> </a:t>
            </a:r>
            <a:r>
              <a:rPr lang="en-US" sz="2641" dirty="0" err="1">
                <a:solidFill>
                  <a:srgbClr val="000000"/>
                </a:solidFill>
                <a:latin typeface="HK Grotesk"/>
              </a:rPr>
              <a:t>kullanılır</a:t>
            </a:r>
            <a:r>
              <a:rPr lang="en-US" sz="2641" dirty="0">
                <a:solidFill>
                  <a:srgbClr val="000000"/>
                </a:solidFill>
                <a:latin typeface="HK Grotesk"/>
              </a:rPr>
              <a:t>.</a:t>
            </a:r>
          </a:p>
          <a:p>
            <a:pPr marL="570237" lvl="1" indent="-285118" algn="l">
              <a:lnSpc>
                <a:spcPts val="3697"/>
              </a:lnSpc>
              <a:buFont typeface="Arial"/>
              <a:buChar char="•"/>
            </a:pPr>
            <a:r>
              <a:rPr lang="en-US" sz="2641" dirty="0">
                <a:solidFill>
                  <a:srgbClr val="000000"/>
                </a:solidFill>
                <a:latin typeface="HK Grotesk"/>
              </a:rPr>
              <a:t> </a:t>
            </a:r>
            <a:r>
              <a:rPr lang="en-US" sz="2641" b="1" dirty="0" err="1">
                <a:solidFill>
                  <a:srgbClr val="000000"/>
                </a:solidFill>
                <a:latin typeface="HK Grotesk"/>
              </a:rPr>
              <a:t>Havuzlama</a:t>
            </a:r>
            <a:r>
              <a:rPr lang="en-US" sz="2641" b="1" dirty="0">
                <a:solidFill>
                  <a:srgbClr val="000000"/>
                </a:solidFill>
                <a:latin typeface="HK Grotesk"/>
              </a:rPr>
              <a:t> </a:t>
            </a:r>
            <a:r>
              <a:rPr lang="en-US" sz="2641" b="1" dirty="0" err="1">
                <a:solidFill>
                  <a:srgbClr val="000000"/>
                </a:solidFill>
                <a:latin typeface="HK Grotesk"/>
              </a:rPr>
              <a:t>Katmanı</a:t>
            </a:r>
            <a:r>
              <a:rPr lang="en-US" sz="2641" dirty="0">
                <a:solidFill>
                  <a:srgbClr val="000000"/>
                </a:solidFill>
                <a:latin typeface="HK Grotesk"/>
              </a:rPr>
              <a:t>— </a:t>
            </a:r>
            <a:r>
              <a:rPr lang="en-US" sz="2641" dirty="0" err="1">
                <a:solidFill>
                  <a:srgbClr val="000000"/>
                </a:solidFill>
                <a:latin typeface="HK Grotesk"/>
              </a:rPr>
              <a:t>Havuzlama</a:t>
            </a:r>
            <a:r>
              <a:rPr lang="en-US" sz="2641" dirty="0">
                <a:solidFill>
                  <a:srgbClr val="000000"/>
                </a:solidFill>
                <a:latin typeface="HK Grotesk"/>
              </a:rPr>
              <a:t> </a:t>
            </a:r>
            <a:r>
              <a:rPr lang="en-US" sz="2641" dirty="0" err="1">
                <a:solidFill>
                  <a:srgbClr val="000000"/>
                </a:solidFill>
                <a:latin typeface="HK Grotesk"/>
              </a:rPr>
              <a:t>katmanı</a:t>
            </a:r>
            <a:r>
              <a:rPr lang="en-US" sz="2641" dirty="0">
                <a:solidFill>
                  <a:srgbClr val="000000"/>
                </a:solidFill>
                <a:latin typeface="HK Grotesk"/>
              </a:rPr>
              <a:t>, </a:t>
            </a:r>
            <a:r>
              <a:rPr lang="en-US" sz="2641" dirty="0" err="1">
                <a:solidFill>
                  <a:srgbClr val="000000"/>
                </a:solidFill>
                <a:latin typeface="HK Grotesk"/>
              </a:rPr>
              <a:t>görüntü</a:t>
            </a:r>
            <a:r>
              <a:rPr lang="en-US" sz="2641" dirty="0">
                <a:solidFill>
                  <a:srgbClr val="000000"/>
                </a:solidFill>
                <a:latin typeface="HK Grotesk"/>
              </a:rPr>
              <a:t> </a:t>
            </a:r>
            <a:r>
              <a:rPr lang="en-US" sz="2641" dirty="0" err="1">
                <a:solidFill>
                  <a:srgbClr val="000000"/>
                </a:solidFill>
                <a:latin typeface="HK Grotesk"/>
              </a:rPr>
              <a:t>üzerindeki</a:t>
            </a:r>
            <a:r>
              <a:rPr lang="en-US" sz="2641" dirty="0">
                <a:solidFill>
                  <a:srgbClr val="000000"/>
                </a:solidFill>
                <a:latin typeface="HK Grotesk"/>
              </a:rPr>
              <a:t> </a:t>
            </a:r>
            <a:r>
              <a:rPr lang="en-US" sz="2641" dirty="0" err="1">
                <a:solidFill>
                  <a:srgbClr val="000000"/>
                </a:solidFill>
                <a:latin typeface="HK Grotesk"/>
              </a:rPr>
              <a:t>boyutsallığı</a:t>
            </a:r>
            <a:r>
              <a:rPr lang="en-US" sz="2641" dirty="0">
                <a:solidFill>
                  <a:srgbClr val="000000"/>
                </a:solidFill>
                <a:latin typeface="HK Grotesk"/>
              </a:rPr>
              <a:t> </a:t>
            </a:r>
            <a:r>
              <a:rPr lang="en-US" sz="2641" dirty="0" err="1">
                <a:solidFill>
                  <a:srgbClr val="000000"/>
                </a:solidFill>
                <a:latin typeface="HK Grotesk"/>
              </a:rPr>
              <a:t>azaltmak</a:t>
            </a:r>
            <a:r>
              <a:rPr lang="en-US" sz="2641" dirty="0">
                <a:solidFill>
                  <a:srgbClr val="000000"/>
                </a:solidFill>
                <a:latin typeface="HK Grotesk"/>
              </a:rPr>
              <a:t> </a:t>
            </a:r>
            <a:r>
              <a:rPr lang="en-US" sz="2641" dirty="0" err="1">
                <a:solidFill>
                  <a:srgbClr val="000000"/>
                </a:solidFill>
                <a:latin typeface="HK Grotesk"/>
              </a:rPr>
              <a:t>için</a:t>
            </a:r>
            <a:r>
              <a:rPr lang="en-US" sz="2641" dirty="0">
                <a:solidFill>
                  <a:srgbClr val="000000"/>
                </a:solidFill>
                <a:latin typeface="HK Grotesk"/>
              </a:rPr>
              <a:t> </a:t>
            </a:r>
            <a:r>
              <a:rPr lang="en-US" sz="2641" dirty="0" err="1">
                <a:solidFill>
                  <a:srgbClr val="000000"/>
                </a:solidFill>
                <a:latin typeface="HK Grotesk"/>
              </a:rPr>
              <a:t>kullanılır</a:t>
            </a:r>
            <a:r>
              <a:rPr lang="en-US" sz="2641" dirty="0">
                <a:solidFill>
                  <a:srgbClr val="000000"/>
                </a:solidFill>
                <a:latin typeface="HK Grotesk"/>
              </a:rPr>
              <a:t>. </a:t>
            </a:r>
            <a:r>
              <a:rPr lang="en-US" sz="2641" dirty="0" err="1">
                <a:solidFill>
                  <a:srgbClr val="000000"/>
                </a:solidFill>
                <a:latin typeface="HK Grotesk"/>
              </a:rPr>
              <a:t>Böylece</a:t>
            </a:r>
            <a:r>
              <a:rPr lang="en-US" sz="2641" dirty="0">
                <a:solidFill>
                  <a:srgbClr val="000000"/>
                </a:solidFill>
                <a:latin typeface="HK Grotesk"/>
              </a:rPr>
              <a:t> </a:t>
            </a:r>
            <a:r>
              <a:rPr lang="en-US" sz="2641" dirty="0" err="1">
                <a:solidFill>
                  <a:srgbClr val="000000"/>
                </a:solidFill>
                <a:latin typeface="HK Grotesk"/>
              </a:rPr>
              <a:t>işlem</a:t>
            </a:r>
            <a:r>
              <a:rPr lang="en-US" sz="2641" dirty="0">
                <a:solidFill>
                  <a:srgbClr val="000000"/>
                </a:solidFill>
                <a:latin typeface="HK Grotesk"/>
              </a:rPr>
              <a:t> </a:t>
            </a:r>
            <a:r>
              <a:rPr lang="en-US" sz="2641" dirty="0" err="1">
                <a:solidFill>
                  <a:srgbClr val="000000"/>
                </a:solidFill>
                <a:latin typeface="HK Grotesk"/>
              </a:rPr>
              <a:t>sayısı</a:t>
            </a:r>
            <a:r>
              <a:rPr lang="en-US" sz="2641" dirty="0">
                <a:solidFill>
                  <a:srgbClr val="000000"/>
                </a:solidFill>
                <a:latin typeface="HK Grotesk"/>
              </a:rPr>
              <a:t> </a:t>
            </a:r>
            <a:r>
              <a:rPr lang="en-US" sz="2641" dirty="0" err="1">
                <a:solidFill>
                  <a:srgbClr val="000000"/>
                </a:solidFill>
                <a:latin typeface="HK Grotesk"/>
              </a:rPr>
              <a:t>azalırken</a:t>
            </a:r>
            <a:r>
              <a:rPr lang="en-US" sz="2641" dirty="0">
                <a:solidFill>
                  <a:srgbClr val="000000"/>
                </a:solidFill>
                <a:latin typeface="HK Grotesk"/>
              </a:rPr>
              <a:t>, </a:t>
            </a:r>
            <a:r>
              <a:rPr lang="en-US" sz="2641" dirty="0" err="1">
                <a:solidFill>
                  <a:srgbClr val="000000"/>
                </a:solidFill>
                <a:latin typeface="HK Grotesk"/>
              </a:rPr>
              <a:t>yakalanan</a:t>
            </a:r>
            <a:r>
              <a:rPr lang="en-US" sz="2641" dirty="0">
                <a:solidFill>
                  <a:srgbClr val="000000"/>
                </a:solidFill>
                <a:latin typeface="HK Grotesk"/>
              </a:rPr>
              <a:t> </a:t>
            </a:r>
            <a:r>
              <a:rPr lang="en-US" sz="2641" dirty="0" err="1">
                <a:solidFill>
                  <a:srgbClr val="000000"/>
                </a:solidFill>
                <a:latin typeface="HK Grotesk"/>
              </a:rPr>
              <a:t>gereksiz</a:t>
            </a:r>
            <a:r>
              <a:rPr lang="en-US" sz="2641" dirty="0">
                <a:solidFill>
                  <a:srgbClr val="000000"/>
                </a:solidFill>
                <a:latin typeface="HK Grotesk"/>
              </a:rPr>
              <a:t> </a:t>
            </a:r>
            <a:r>
              <a:rPr lang="en-US" sz="2641" dirty="0" err="1">
                <a:solidFill>
                  <a:srgbClr val="000000"/>
                </a:solidFill>
                <a:latin typeface="HK Grotesk"/>
              </a:rPr>
              <a:t>özellikler</a:t>
            </a:r>
            <a:r>
              <a:rPr lang="en-US" sz="2641" dirty="0">
                <a:solidFill>
                  <a:srgbClr val="000000"/>
                </a:solidFill>
                <a:latin typeface="HK Grotesk"/>
              </a:rPr>
              <a:t> yok </a:t>
            </a:r>
            <a:r>
              <a:rPr lang="en-US" sz="2641" dirty="0" err="1">
                <a:solidFill>
                  <a:srgbClr val="000000"/>
                </a:solidFill>
                <a:latin typeface="HK Grotesk"/>
              </a:rPr>
              <a:t>sayılır</a:t>
            </a:r>
            <a:r>
              <a:rPr lang="en-US" sz="2641" dirty="0">
                <a:solidFill>
                  <a:srgbClr val="000000"/>
                </a:solidFill>
                <a:latin typeface="HK Grotesk"/>
              </a:rPr>
              <a:t>. </a:t>
            </a:r>
            <a:r>
              <a:rPr lang="en-US" sz="2641" dirty="0" err="1">
                <a:solidFill>
                  <a:srgbClr val="000000"/>
                </a:solidFill>
                <a:latin typeface="HK Grotesk"/>
              </a:rPr>
              <a:t>Örneğin</a:t>
            </a:r>
            <a:r>
              <a:rPr lang="en-US" sz="2641" dirty="0">
                <a:solidFill>
                  <a:srgbClr val="000000"/>
                </a:solidFill>
                <a:latin typeface="HK Grotesk"/>
              </a:rPr>
              <a:t> </a:t>
            </a:r>
            <a:r>
              <a:rPr lang="en-US" sz="2641" dirty="0" err="1">
                <a:solidFill>
                  <a:srgbClr val="000000"/>
                </a:solidFill>
                <a:latin typeface="HK Grotesk"/>
              </a:rPr>
              <a:t>görüntüdeki</a:t>
            </a:r>
            <a:r>
              <a:rPr lang="en-US" sz="2641" dirty="0">
                <a:solidFill>
                  <a:srgbClr val="000000"/>
                </a:solidFill>
                <a:latin typeface="HK Grotesk"/>
              </a:rPr>
              <a:t> </a:t>
            </a:r>
            <a:r>
              <a:rPr lang="en-US" sz="2641" dirty="0" err="1">
                <a:solidFill>
                  <a:srgbClr val="000000"/>
                </a:solidFill>
                <a:latin typeface="HK Grotesk"/>
              </a:rPr>
              <a:t>köpeğin</a:t>
            </a:r>
            <a:r>
              <a:rPr lang="en-US" sz="2641" dirty="0">
                <a:solidFill>
                  <a:srgbClr val="000000"/>
                </a:solidFill>
                <a:latin typeface="HK Grotesk"/>
              </a:rPr>
              <a:t> </a:t>
            </a:r>
            <a:r>
              <a:rPr lang="en-US" sz="2641" dirty="0" err="1">
                <a:solidFill>
                  <a:srgbClr val="000000"/>
                </a:solidFill>
                <a:latin typeface="HK Grotesk"/>
              </a:rPr>
              <a:t>dışında</a:t>
            </a:r>
            <a:r>
              <a:rPr lang="en-US" sz="2641" dirty="0">
                <a:solidFill>
                  <a:srgbClr val="000000"/>
                </a:solidFill>
                <a:latin typeface="HK Grotesk"/>
              </a:rPr>
              <a:t> </a:t>
            </a:r>
            <a:r>
              <a:rPr lang="en-US" sz="2641" dirty="0" err="1">
                <a:solidFill>
                  <a:srgbClr val="000000"/>
                </a:solidFill>
                <a:latin typeface="HK Grotesk"/>
              </a:rPr>
              <a:t>kalan</a:t>
            </a:r>
            <a:r>
              <a:rPr lang="en-US" sz="2641" dirty="0">
                <a:solidFill>
                  <a:srgbClr val="000000"/>
                </a:solidFill>
                <a:latin typeface="HK Grotesk"/>
              </a:rPr>
              <a:t> </a:t>
            </a:r>
            <a:r>
              <a:rPr lang="en-US" sz="2641" dirty="0" err="1">
                <a:solidFill>
                  <a:srgbClr val="000000"/>
                </a:solidFill>
                <a:latin typeface="HK Grotesk"/>
              </a:rPr>
              <a:t>çevre</a:t>
            </a:r>
            <a:r>
              <a:rPr lang="en-US" sz="2641" dirty="0">
                <a:solidFill>
                  <a:srgbClr val="000000"/>
                </a:solidFill>
                <a:latin typeface="HK Grotesk"/>
              </a:rPr>
              <a:t> </a:t>
            </a:r>
            <a:r>
              <a:rPr lang="en-US" sz="2641" dirty="0" err="1">
                <a:solidFill>
                  <a:srgbClr val="000000"/>
                </a:solidFill>
                <a:latin typeface="HK Grotesk"/>
              </a:rPr>
              <a:t>gereksiz</a:t>
            </a:r>
            <a:r>
              <a:rPr lang="en-US" sz="2641" dirty="0">
                <a:solidFill>
                  <a:srgbClr val="000000"/>
                </a:solidFill>
                <a:latin typeface="HK Grotesk"/>
              </a:rPr>
              <a:t> </a:t>
            </a:r>
            <a:r>
              <a:rPr lang="en-US" sz="2641" dirty="0" err="1">
                <a:solidFill>
                  <a:srgbClr val="000000"/>
                </a:solidFill>
                <a:latin typeface="HK Grotesk"/>
              </a:rPr>
              <a:t>özellik</a:t>
            </a:r>
            <a:r>
              <a:rPr lang="en-US" sz="2641" dirty="0">
                <a:solidFill>
                  <a:srgbClr val="000000"/>
                </a:solidFill>
                <a:latin typeface="HK Grotesk"/>
              </a:rPr>
              <a:t> </a:t>
            </a:r>
            <a:r>
              <a:rPr lang="en-US" sz="2641" dirty="0" err="1">
                <a:solidFill>
                  <a:srgbClr val="000000"/>
                </a:solidFill>
                <a:latin typeface="HK Grotesk"/>
              </a:rPr>
              <a:t>olarak</a:t>
            </a:r>
            <a:r>
              <a:rPr lang="en-US" sz="2641" dirty="0">
                <a:solidFill>
                  <a:srgbClr val="000000"/>
                </a:solidFill>
                <a:latin typeface="HK Grotesk"/>
              </a:rPr>
              <a:t> yok </a:t>
            </a:r>
            <a:r>
              <a:rPr lang="en-US" sz="2641" dirty="0" err="1">
                <a:solidFill>
                  <a:srgbClr val="000000"/>
                </a:solidFill>
                <a:latin typeface="HK Grotesk"/>
              </a:rPr>
              <a:t>sayılır</a:t>
            </a:r>
            <a:r>
              <a:rPr lang="en-US" sz="2641" dirty="0">
                <a:solidFill>
                  <a:srgbClr val="000000"/>
                </a:solidFill>
                <a:latin typeface="HK Grotesk"/>
              </a:rPr>
              <a:t>.</a:t>
            </a:r>
          </a:p>
          <a:p>
            <a:pPr marL="570237" lvl="1" indent="-285118" algn="l">
              <a:lnSpc>
                <a:spcPts val="3697"/>
              </a:lnSpc>
              <a:buFont typeface="Arial"/>
              <a:buChar char="•"/>
            </a:pPr>
            <a:r>
              <a:rPr lang="en-US" sz="2641" dirty="0">
                <a:solidFill>
                  <a:srgbClr val="000000"/>
                </a:solidFill>
                <a:latin typeface="HK Grotesk"/>
              </a:rPr>
              <a:t> </a:t>
            </a:r>
            <a:r>
              <a:rPr lang="en-US" sz="2641" b="1" dirty="0" err="1">
                <a:solidFill>
                  <a:srgbClr val="000000"/>
                </a:solidFill>
                <a:latin typeface="HK Grotesk"/>
              </a:rPr>
              <a:t>Düzleştirme</a:t>
            </a:r>
            <a:r>
              <a:rPr lang="en-US" sz="2641" b="1" dirty="0">
                <a:solidFill>
                  <a:srgbClr val="000000"/>
                </a:solidFill>
                <a:latin typeface="HK Grotesk"/>
              </a:rPr>
              <a:t> </a:t>
            </a:r>
            <a:r>
              <a:rPr lang="en-US" sz="2641" b="1" dirty="0" err="1">
                <a:solidFill>
                  <a:srgbClr val="000000"/>
                </a:solidFill>
                <a:latin typeface="HK Grotesk"/>
              </a:rPr>
              <a:t>Katmanı</a:t>
            </a:r>
            <a:r>
              <a:rPr lang="en-US" sz="2641" dirty="0">
                <a:solidFill>
                  <a:srgbClr val="000000"/>
                </a:solidFill>
                <a:latin typeface="HK Grotesk"/>
              </a:rPr>
              <a:t>— Tam </a:t>
            </a:r>
            <a:r>
              <a:rPr lang="en-US" sz="2641" dirty="0" err="1">
                <a:solidFill>
                  <a:srgbClr val="000000"/>
                </a:solidFill>
                <a:latin typeface="HK Grotesk"/>
              </a:rPr>
              <a:t>bağımlı</a:t>
            </a:r>
            <a:r>
              <a:rPr lang="en-US" sz="2641" dirty="0">
                <a:solidFill>
                  <a:srgbClr val="000000"/>
                </a:solidFill>
                <a:latin typeface="HK Grotesk"/>
              </a:rPr>
              <a:t> </a:t>
            </a:r>
            <a:r>
              <a:rPr lang="en-US" sz="2641" dirty="0" err="1">
                <a:solidFill>
                  <a:srgbClr val="000000"/>
                </a:solidFill>
                <a:latin typeface="HK Grotesk"/>
              </a:rPr>
              <a:t>katmanda</a:t>
            </a:r>
            <a:r>
              <a:rPr lang="en-US" sz="2641" dirty="0">
                <a:solidFill>
                  <a:srgbClr val="000000"/>
                </a:solidFill>
                <a:latin typeface="HK Grotesk"/>
              </a:rPr>
              <a:t> </a:t>
            </a:r>
            <a:r>
              <a:rPr lang="en-US" sz="2641" dirty="0" err="1">
                <a:solidFill>
                  <a:srgbClr val="000000"/>
                </a:solidFill>
                <a:latin typeface="HK Grotesk"/>
              </a:rPr>
              <a:t>verileri</a:t>
            </a:r>
            <a:r>
              <a:rPr lang="en-US" sz="2641" dirty="0">
                <a:solidFill>
                  <a:srgbClr val="000000"/>
                </a:solidFill>
                <a:latin typeface="HK Grotesk"/>
              </a:rPr>
              <a:t> </a:t>
            </a:r>
            <a:r>
              <a:rPr lang="en-US" sz="2641" dirty="0" err="1">
                <a:solidFill>
                  <a:srgbClr val="000000"/>
                </a:solidFill>
                <a:latin typeface="HK Grotesk"/>
              </a:rPr>
              <a:t>analiz</a:t>
            </a:r>
            <a:r>
              <a:rPr lang="en-US" sz="2641" dirty="0">
                <a:solidFill>
                  <a:srgbClr val="000000"/>
                </a:solidFill>
                <a:latin typeface="HK Grotesk"/>
              </a:rPr>
              <a:t> </a:t>
            </a:r>
            <a:r>
              <a:rPr lang="en-US" sz="2641" dirty="0" err="1">
                <a:solidFill>
                  <a:srgbClr val="000000"/>
                </a:solidFill>
                <a:latin typeface="HK Grotesk"/>
              </a:rPr>
              <a:t>etmek</a:t>
            </a:r>
            <a:r>
              <a:rPr lang="en-US" sz="2641" dirty="0">
                <a:solidFill>
                  <a:srgbClr val="000000"/>
                </a:solidFill>
                <a:latin typeface="HK Grotesk"/>
              </a:rPr>
              <a:t> </a:t>
            </a:r>
            <a:r>
              <a:rPr lang="en-US" sz="2641" dirty="0" err="1">
                <a:solidFill>
                  <a:srgbClr val="000000"/>
                </a:solidFill>
                <a:latin typeface="HK Grotesk"/>
              </a:rPr>
              <a:t>için</a:t>
            </a:r>
            <a:r>
              <a:rPr lang="en-US" sz="2641" dirty="0">
                <a:solidFill>
                  <a:srgbClr val="000000"/>
                </a:solidFill>
                <a:latin typeface="HK Grotesk"/>
              </a:rPr>
              <a:t> </a:t>
            </a:r>
            <a:r>
              <a:rPr lang="en-US" sz="2641" dirty="0" err="1">
                <a:solidFill>
                  <a:srgbClr val="000000"/>
                </a:solidFill>
                <a:latin typeface="HK Grotesk"/>
              </a:rPr>
              <a:t>hazırlamada</a:t>
            </a:r>
            <a:r>
              <a:rPr lang="en-US" sz="2641" dirty="0">
                <a:solidFill>
                  <a:srgbClr val="000000"/>
                </a:solidFill>
                <a:latin typeface="HK Grotesk"/>
              </a:rPr>
              <a:t> </a:t>
            </a:r>
            <a:r>
              <a:rPr lang="en-US" sz="2641" dirty="0" err="1">
                <a:solidFill>
                  <a:srgbClr val="000000"/>
                </a:solidFill>
                <a:latin typeface="HK Grotesk"/>
              </a:rPr>
              <a:t>kullanılan</a:t>
            </a:r>
            <a:r>
              <a:rPr lang="en-US" sz="2641" dirty="0">
                <a:solidFill>
                  <a:srgbClr val="000000"/>
                </a:solidFill>
                <a:latin typeface="HK Grotesk"/>
              </a:rPr>
              <a:t> </a:t>
            </a:r>
            <a:r>
              <a:rPr lang="en-US" sz="2641" dirty="0" err="1">
                <a:solidFill>
                  <a:srgbClr val="000000"/>
                </a:solidFill>
                <a:latin typeface="HK Grotesk"/>
              </a:rPr>
              <a:t>katmandır</a:t>
            </a:r>
            <a:r>
              <a:rPr lang="en-US" sz="2641" dirty="0">
                <a:solidFill>
                  <a:srgbClr val="000000"/>
                </a:solidFill>
                <a:latin typeface="HK Grotesk"/>
              </a:rPr>
              <a:t>. </a:t>
            </a:r>
            <a:r>
              <a:rPr lang="en-US" sz="2641" dirty="0" err="1">
                <a:solidFill>
                  <a:srgbClr val="000000"/>
                </a:solidFill>
                <a:latin typeface="HK Grotesk"/>
              </a:rPr>
              <a:t>Örneğin</a:t>
            </a:r>
            <a:r>
              <a:rPr lang="en-US" sz="2641" dirty="0">
                <a:solidFill>
                  <a:srgbClr val="000000"/>
                </a:solidFill>
                <a:latin typeface="HK Grotesk"/>
              </a:rPr>
              <a:t> </a:t>
            </a:r>
            <a:r>
              <a:rPr lang="en-US" sz="2641" dirty="0" err="1">
                <a:solidFill>
                  <a:srgbClr val="000000"/>
                </a:solidFill>
                <a:latin typeface="HK Grotesk"/>
              </a:rPr>
              <a:t>önemli</a:t>
            </a:r>
            <a:r>
              <a:rPr lang="en-US" sz="2641" dirty="0">
                <a:solidFill>
                  <a:srgbClr val="000000"/>
                </a:solidFill>
                <a:latin typeface="HK Grotesk"/>
              </a:rPr>
              <a:t> </a:t>
            </a:r>
            <a:r>
              <a:rPr lang="en-US" sz="2641" dirty="0" err="1">
                <a:solidFill>
                  <a:srgbClr val="000000"/>
                </a:solidFill>
                <a:latin typeface="HK Grotesk"/>
              </a:rPr>
              <a:t>özellikleri</a:t>
            </a:r>
            <a:r>
              <a:rPr lang="en-US" sz="2641" dirty="0">
                <a:solidFill>
                  <a:srgbClr val="000000"/>
                </a:solidFill>
                <a:latin typeface="HK Grotesk"/>
              </a:rPr>
              <a:t> </a:t>
            </a:r>
            <a:r>
              <a:rPr lang="en-US" sz="2641" dirty="0" err="1">
                <a:solidFill>
                  <a:srgbClr val="000000"/>
                </a:solidFill>
                <a:latin typeface="HK Grotesk"/>
              </a:rPr>
              <a:t>verilen</a:t>
            </a:r>
            <a:r>
              <a:rPr lang="en-US" sz="2641" dirty="0">
                <a:solidFill>
                  <a:srgbClr val="000000"/>
                </a:solidFill>
                <a:latin typeface="HK Grotesk"/>
              </a:rPr>
              <a:t> </a:t>
            </a:r>
            <a:r>
              <a:rPr lang="en-US" sz="2641" dirty="0" err="1">
                <a:solidFill>
                  <a:srgbClr val="000000"/>
                </a:solidFill>
                <a:latin typeface="HK Grotesk"/>
              </a:rPr>
              <a:t>köpeğin</a:t>
            </a:r>
            <a:r>
              <a:rPr lang="en-US" sz="2641" dirty="0">
                <a:solidFill>
                  <a:srgbClr val="000000"/>
                </a:solidFill>
                <a:latin typeface="HK Grotesk"/>
              </a:rPr>
              <a:t> </a:t>
            </a:r>
            <a:r>
              <a:rPr lang="en-US" sz="2641" dirty="0" err="1">
                <a:solidFill>
                  <a:srgbClr val="000000"/>
                </a:solidFill>
                <a:latin typeface="HK Grotesk"/>
              </a:rPr>
              <a:t>görüntü</a:t>
            </a:r>
            <a:r>
              <a:rPr lang="en-US" sz="2641" dirty="0">
                <a:solidFill>
                  <a:srgbClr val="000000"/>
                </a:solidFill>
                <a:latin typeface="HK Grotesk"/>
              </a:rPr>
              <a:t> </a:t>
            </a:r>
            <a:r>
              <a:rPr lang="en-US" sz="2641" dirty="0" err="1">
                <a:solidFill>
                  <a:srgbClr val="000000"/>
                </a:solidFill>
                <a:latin typeface="HK Grotesk"/>
              </a:rPr>
              <a:t>halindeki</a:t>
            </a:r>
            <a:r>
              <a:rPr lang="en-US" sz="2641" dirty="0">
                <a:solidFill>
                  <a:srgbClr val="000000"/>
                </a:solidFill>
                <a:latin typeface="HK Grotesk"/>
              </a:rPr>
              <a:t> </a:t>
            </a:r>
            <a:r>
              <a:rPr lang="en-US" sz="2641" dirty="0" err="1">
                <a:solidFill>
                  <a:srgbClr val="000000"/>
                </a:solidFill>
                <a:latin typeface="HK Grotesk"/>
              </a:rPr>
              <a:t>iki</a:t>
            </a:r>
            <a:r>
              <a:rPr lang="en-US" sz="2641" dirty="0">
                <a:solidFill>
                  <a:srgbClr val="000000"/>
                </a:solidFill>
                <a:latin typeface="HK Grotesk"/>
              </a:rPr>
              <a:t> </a:t>
            </a:r>
            <a:r>
              <a:rPr lang="en-US" sz="2641" dirty="0" err="1">
                <a:solidFill>
                  <a:srgbClr val="000000"/>
                </a:solidFill>
                <a:latin typeface="HK Grotesk"/>
              </a:rPr>
              <a:t>boyutlu</a:t>
            </a:r>
            <a:r>
              <a:rPr lang="en-US" sz="2641" dirty="0">
                <a:solidFill>
                  <a:srgbClr val="000000"/>
                </a:solidFill>
                <a:latin typeface="HK Grotesk"/>
              </a:rPr>
              <a:t> </a:t>
            </a:r>
            <a:r>
              <a:rPr lang="en-US" sz="2641" dirty="0" err="1">
                <a:solidFill>
                  <a:srgbClr val="000000"/>
                </a:solidFill>
                <a:latin typeface="HK Grotesk"/>
              </a:rPr>
              <a:t>verilerini</a:t>
            </a:r>
            <a:r>
              <a:rPr lang="en-US" sz="2641" dirty="0">
                <a:solidFill>
                  <a:srgbClr val="000000"/>
                </a:solidFill>
                <a:latin typeface="HK Grotesk"/>
              </a:rPr>
              <a:t> </a:t>
            </a:r>
            <a:r>
              <a:rPr lang="en-US" sz="2641" dirty="0" err="1">
                <a:solidFill>
                  <a:srgbClr val="000000"/>
                </a:solidFill>
                <a:latin typeface="HK Grotesk"/>
              </a:rPr>
              <a:t>tek</a:t>
            </a:r>
            <a:r>
              <a:rPr lang="en-US" sz="2641" dirty="0">
                <a:solidFill>
                  <a:srgbClr val="000000"/>
                </a:solidFill>
                <a:latin typeface="HK Grotesk"/>
              </a:rPr>
              <a:t> </a:t>
            </a:r>
            <a:r>
              <a:rPr lang="en-US" sz="2641" dirty="0" err="1">
                <a:solidFill>
                  <a:srgbClr val="000000"/>
                </a:solidFill>
                <a:latin typeface="HK Grotesk"/>
              </a:rPr>
              <a:t>boyutlu</a:t>
            </a:r>
            <a:r>
              <a:rPr lang="en-US" sz="2641" dirty="0">
                <a:solidFill>
                  <a:srgbClr val="000000"/>
                </a:solidFill>
                <a:latin typeface="HK Grotesk"/>
              </a:rPr>
              <a:t> </a:t>
            </a:r>
            <a:r>
              <a:rPr lang="en-US" sz="2641" dirty="0" err="1">
                <a:solidFill>
                  <a:srgbClr val="000000"/>
                </a:solidFill>
                <a:latin typeface="HK Grotesk"/>
              </a:rPr>
              <a:t>veriye</a:t>
            </a:r>
            <a:r>
              <a:rPr lang="en-US" sz="2641" dirty="0">
                <a:solidFill>
                  <a:srgbClr val="000000"/>
                </a:solidFill>
                <a:latin typeface="HK Grotesk"/>
              </a:rPr>
              <a:t> </a:t>
            </a:r>
            <a:r>
              <a:rPr lang="en-US" sz="2641" dirty="0" err="1">
                <a:solidFill>
                  <a:srgbClr val="000000"/>
                </a:solidFill>
                <a:latin typeface="HK Grotesk"/>
              </a:rPr>
              <a:t>dönüştürerek</a:t>
            </a:r>
            <a:r>
              <a:rPr lang="en-US" sz="2641" dirty="0">
                <a:solidFill>
                  <a:srgbClr val="000000"/>
                </a:solidFill>
                <a:latin typeface="HK Grotesk"/>
              </a:rPr>
              <a:t> tam </a:t>
            </a:r>
            <a:r>
              <a:rPr lang="en-US" sz="2641" dirty="0" err="1">
                <a:solidFill>
                  <a:srgbClr val="000000"/>
                </a:solidFill>
                <a:latin typeface="HK Grotesk"/>
              </a:rPr>
              <a:t>bağımlı</a:t>
            </a:r>
            <a:r>
              <a:rPr lang="en-US" sz="2641" dirty="0">
                <a:solidFill>
                  <a:srgbClr val="000000"/>
                </a:solidFill>
                <a:latin typeface="HK Grotesk"/>
              </a:rPr>
              <a:t> </a:t>
            </a:r>
            <a:r>
              <a:rPr lang="en-US" sz="2641" dirty="0" err="1">
                <a:solidFill>
                  <a:srgbClr val="000000"/>
                </a:solidFill>
                <a:latin typeface="HK Grotesk"/>
              </a:rPr>
              <a:t>katmanda</a:t>
            </a:r>
            <a:r>
              <a:rPr lang="en-US" sz="2641" dirty="0">
                <a:solidFill>
                  <a:srgbClr val="000000"/>
                </a:solidFill>
                <a:latin typeface="HK Grotesk"/>
              </a:rPr>
              <a:t> </a:t>
            </a:r>
            <a:r>
              <a:rPr lang="en-US" sz="2641" dirty="0" err="1">
                <a:solidFill>
                  <a:srgbClr val="000000"/>
                </a:solidFill>
                <a:latin typeface="HK Grotesk"/>
              </a:rPr>
              <a:t>analiz</a:t>
            </a:r>
            <a:r>
              <a:rPr lang="en-US" sz="2641" dirty="0">
                <a:solidFill>
                  <a:srgbClr val="000000"/>
                </a:solidFill>
                <a:latin typeface="HK Grotesk"/>
              </a:rPr>
              <a:t> </a:t>
            </a:r>
            <a:r>
              <a:rPr lang="en-US" sz="2641" dirty="0" err="1">
                <a:solidFill>
                  <a:srgbClr val="000000"/>
                </a:solidFill>
                <a:latin typeface="HK Grotesk"/>
              </a:rPr>
              <a:t>edilmesini</a:t>
            </a:r>
            <a:r>
              <a:rPr lang="en-US" sz="2641" dirty="0">
                <a:solidFill>
                  <a:srgbClr val="000000"/>
                </a:solidFill>
                <a:latin typeface="HK Grotesk"/>
              </a:rPr>
              <a:t> </a:t>
            </a:r>
            <a:r>
              <a:rPr lang="en-US" sz="2641" dirty="0" err="1">
                <a:solidFill>
                  <a:srgbClr val="000000"/>
                </a:solidFill>
                <a:latin typeface="HK Grotesk"/>
              </a:rPr>
              <a:t>sağlar</a:t>
            </a:r>
            <a:r>
              <a:rPr lang="en-US" sz="2641" dirty="0">
                <a:solidFill>
                  <a:srgbClr val="000000"/>
                </a:solidFill>
                <a:latin typeface="HK Grotesk"/>
              </a:rPr>
              <a:t>.</a:t>
            </a:r>
          </a:p>
          <a:p>
            <a:pPr marL="570237" lvl="1" indent="-285118" algn="l">
              <a:lnSpc>
                <a:spcPts val="3697"/>
              </a:lnSpc>
              <a:buFont typeface="Arial"/>
              <a:buChar char="•"/>
            </a:pPr>
            <a:r>
              <a:rPr lang="en-US" sz="2641" dirty="0">
                <a:solidFill>
                  <a:srgbClr val="000000"/>
                </a:solidFill>
                <a:latin typeface="HK Grotesk"/>
              </a:rPr>
              <a:t> </a:t>
            </a:r>
            <a:r>
              <a:rPr lang="en-US" sz="2641" b="1" dirty="0">
                <a:solidFill>
                  <a:srgbClr val="000000"/>
                </a:solidFill>
                <a:latin typeface="HK Grotesk"/>
              </a:rPr>
              <a:t>Tam </a:t>
            </a:r>
            <a:r>
              <a:rPr lang="en-US" sz="2641" b="1" dirty="0" err="1">
                <a:solidFill>
                  <a:srgbClr val="000000"/>
                </a:solidFill>
                <a:latin typeface="HK Grotesk"/>
              </a:rPr>
              <a:t>Bağımlı</a:t>
            </a:r>
            <a:r>
              <a:rPr lang="en-US" sz="2641" b="1" dirty="0">
                <a:solidFill>
                  <a:srgbClr val="000000"/>
                </a:solidFill>
                <a:latin typeface="HK Grotesk"/>
              </a:rPr>
              <a:t> </a:t>
            </a:r>
            <a:r>
              <a:rPr lang="en-US" sz="2641" b="1" dirty="0" err="1">
                <a:solidFill>
                  <a:srgbClr val="000000"/>
                </a:solidFill>
                <a:latin typeface="HK Grotesk"/>
              </a:rPr>
              <a:t>Katman</a:t>
            </a:r>
            <a:r>
              <a:rPr lang="en-US" sz="2641" dirty="0">
                <a:solidFill>
                  <a:srgbClr val="000000"/>
                </a:solidFill>
                <a:latin typeface="HK Grotesk"/>
              </a:rPr>
              <a:t>— Tam </a:t>
            </a:r>
            <a:r>
              <a:rPr lang="en-US" sz="2641" dirty="0" err="1">
                <a:solidFill>
                  <a:srgbClr val="000000"/>
                </a:solidFill>
                <a:latin typeface="HK Grotesk"/>
              </a:rPr>
              <a:t>bağımlı</a:t>
            </a:r>
            <a:r>
              <a:rPr lang="en-US" sz="2641" dirty="0">
                <a:solidFill>
                  <a:srgbClr val="000000"/>
                </a:solidFill>
                <a:latin typeface="HK Grotesk"/>
              </a:rPr>
              <a:t> </a:t>
            </a:r>
            <a:r>
              <a:rPr lang="en-US" sz="2641" dirty="0" err="1">
                <a:solidFill>
                  <a:srgbClr val="000000"/>
                </a:solidFill>
                <a:latin typeface="HK Grotesk"/>
              </a:rPr>
              <a:t>katman</a:t>
            </a:r>
            <a:r>
              <a:rPr lang="en-US" sz="2641" dirty="0">
                <a:solidFill>
                  <a:srgbClr val="000000"/>
                </a:solidFill>
                <a:latin typeface="HK Grotesk"/>
              </a:rPr>
              <a:t>, CNN </a:t>
            </a:r>
            <a:r>
              <a:rPr lang="en-US" sz="2641" dirty="0" err="1">
                <a:solidFill>
                  <a:srgbClr val="000000"/>
                </a:solidFill>
                <a:latin typeface="HK Grotesk"/>
              </a:rPr>
              <a:t>mimarisinin</a:t>
            </a:r>
            <a:r>
              <a:rPr lang="en-US" sz="2641" dirty="0">
                <a:solidFill>
                  <a:srgbClr val="000000"/>
                </a:solidFill>
                <a:latin typeface="HK Grotesk"/>
              </a:rPr>
              <a:t> son </a:t>
            </a:r>
            <a:r>
              <a:rPr lang="en-US" sz="2641" dirty="0" err="1">
                <a:solidFill>
                  <a:srgbClr val="000000"/>
                </a:solidFill>
                <a:latin typeface="HK Grotesk"/>
              </a:rPr>
              <a:t>ve</a:t>
            </a:r>
            <a:r>
              <a:rPr lang="en-US" sz="2641" dirty="0">
                <a:solidFill>
                  <a:srgbClr val="000000"/>
                </a:solidFill>
                <a:latin typeface="HK Grotesk"/>
              </a:rPr>
              <a:t> </a:t>
            </a:r>
            <a:r>
              <a:rPr lang="en-US" sz="2641" dirty="0" err="1">
                <a:solidFill>
                  <a:srgbClr val="000000"/>
                </a:solidFill>
                <a:latin typeface="HK Grotesk"/>
              </a:rPr>
              <a:t>en</a:t>
            </a:r>
            <a:r>
              <a:rPr lang="en-US" sz="2641" dirty="0">
                <a:solidFill>
                  <a:srgbClr val="000000"/>
                </a:solidFill>
                <a:latin typeface="HK Grotesk"/>
              </a:rPr>
              <a:t> </a:t>
            </a:r>
            <a:r>
              <a:rPr lang="en-US" sz="2641" dirty="0" err="1">
                <a:solidFill>
                  <a:srgbClr val="000000"/>
                </a:solidFill>
                <a:latin typeface="HK Grotesk"/>
              </a:rPr>
              <a:t>önemli</a:t>
            </a:r>
            <a:r>
              <a:rPr lang="en-US" sz="2641" dirty="0">
                <a:solidFill>
                  <a:srgbClr val="000000"/>
                </a:solidFill>
                <a:latin typeface="HK Grotesk"/>
              </a:rPr>
              <a:t> </a:t>
            </a:r>
            <a:r>
              <a:rPr lang="en-US" sz="2641" dirty="0" err="1">
                <a:solidFill>
                  <a:srgbClr val="000000"/>
                </a:solidFill>
                <a:latin typeface="HK Grotesk"/>
              </a:rPr>
              <a:t>katmanlardan</a:t>
            </a:r>
            <a:r>
              <a:rPr lang="en-US" sz="2641" dirty="0">
                <a:solidFill>
                  <a:srgbClr val="000000"/>
                </a:solidFill>
                <a:latin typeface="HK Grotesk"/>
              </a:rPr>
              <a:t> </a:t>
            </a:r>
            <a:r>
              <a:rPr lang="en-US" sz="2641" dirty="0" err="1">
                <a:solidFill>
                  <a:srgbClr val="000000"/>
                </a:solidFill>
                <a:latin typeface="HK Grotesk"/>
              </a:rPr>
              <a:t>birisidir</a:t>
            </a:r>
            <a:r>
              <a:rPr lang="en-US" sz="2641" dirty="0">
                <a:solidFill>
                  <a:srgbClr val="000000"/>
                </a:solidFill>
                <a:latin typeface="HK Grotesk"/>
              </a:rPr>
              <a:t>. Tam </a:t>
            </a:r>
            <a:r>
              <a:rPr lang="en-US" sz="2641" dirty="0" err="1">
                <a:solidFill>
                  <a:srgbClr val="000000"/>
                </a:solidFill>
                <a:latin typeface="HK Grotesk"/>
              </a:rPr>
              <a:t>bağımlı</a:t>
            </a:r>
            <a:r>
              <a:rPr lang="en-US" sz="2641" dirty="0">
                <a:solidFill>
                  <a:srgbClr val="000000"/>
                </a:solidFill>
                <a:latin typeface="HK Grotesk"/>
              </a:rPr>
              <a:t> </a:t>
            </a:r>
            <a:r>
              <a:rPr lang="en-US" sz="2641" dirty="0" err="1">
                <a:solidFill>
                  <a:srgbClr val="000000"/>
                </a:solidFill>
                <a:latin typeface="HK Grotesk"/>
              </a:rPr>
              <a:t>katman</a:t>
            </a:r>
            <a:r>
              <a:rPr lang="en-US" sz="2641" dirty="0">
                <a:solidFill>
                  <a:srgbClr val="000000"/>
                </a:solidFill>
                <a:latin typeface="HK Grotesk"/>
              </a:rPr>
              <a:t> </a:t>
            </a:r>
            <a:r>
              <a:rPr lang="en-US" sz="2641" dirty="0" err="1">
                <a:solidFill>
                  <a:srgbClr val="000000"/>
                </a:solidFill>
                <a:latin typeface="HK Grotesk"/>
              </a:rPr>
              <a:t>ile</a:t>
            </a:r>
            <a:r>
              <a:rPr lang="en-US" sz="2641" dirty="0">
                <a:solidFill>
                  <a:srgbClr val="000000"/>
                </a:solidFill>
                <a:latin typeface="HK Grotesk"/>
              </a:rPr>
              <a:t> </a:t>
            </a:r>
            <a:r>
              <a:rPr lang="en-US" sz="2641" dirty="0" err="1">
                <a:solidFill>
                  <a:srgbClr val="000000"/>
                </a:solidFill>
                <a:latin typeface="HK Grotesk"/>
              </a:rPr>
              <a:t>sınıflandırma</a:t>
            </a:r>
            <a:r>
              <a:rPr lang="en-US" sz="2641" dirty="0">
                <a:solidFill>
                  <a:srgbClr val="000000"/>
                </a:solidFill>
                <a:latin typeface="HK Grotesk"/>
              </a:rPr>
              <a:t> </a:t>
            </a:r>
            <a:r>
              <a:rPr lang="en-US" sz="2641" dirty="0" err="1">
                <a:solidFill>
                  <a:srgbClr val="000000"/>
                </a:solidFill>
                <a:latin typeface="HK Grotesk"/>
              </a:rPr>
              <a:t>veya</a:t>
            </a:r>
            <a:r>
              <a:rPr lang="en-US" sz="2641" dirty="0">
                <a:solidFill>
                  <a:srgbClr val="000000"/>
                </a:solidFill>
                <a:latin typeface="HK Grotesk"/>
              </a:rPr>
              <a:t> </a:t>
            </a:r>
            <a:r>
              <a:rPr lang="en-US" sz="2641" dirty="0" err="1">
                <a:solidFill>
                  <a:srgbClr val="000000"/>
                </a:solidFill>
                <a:latin typeface="HK Grotesk"/>
              </a:rPr>
              <a:t>regresyon</a:t>
            </a:r>
            <a:r>
              <a:rPr lang="en-US" sz="2641" dirty="0">
                <a:solidFill>
                  <a:srgbClr val="000000"/>
                </a:solidFill>
                <a:latin typeface="HK Grotesk"/>
              </a:rPr>
              <a:t> </a:t>
            </a:r>
            <a:r>
              <a:rPr lang="en-US" sz="2641" dirty="0" err="1">
                <a:solidFill>
                  <a:srgbClr val="000000"/>
                </a:solidFill>
                <a:latin typeface="HK Grotesk"/>
              </a:rPr>
              <a:t>işlemleri</a:t>
            </a:r>
            <a:r>
              <a:rPr lang="en-US" sz="2641" dirty="0">
                <a:solidFill>
                  <a:srgbClr val="000000"/>
                </a:solidFill>
                <a:latin typeface="HK Grotesk"/>
              </a:rPr>
              <a:t> </a:t>
            </a:r>
            <a:r>
              <a:rPr lang="en-US" sz="2641" dirty="0" err="1">
                <a:solidFill>
                  <a:srgbClr val="000000"/>
                </a:solidFill>
                <a:latin typeface="HK Grotesk"/>
              </a:rPr>
              <a:t>için</a:t>
            </a:r>
            <a:r>
              <a:rPr lang="en-US" sz="2641" dirty="0">
                <a:solidFill>
                  <a:srgbClr val="000000"/>
                </a:solidFill>
                <a:latin typeface="HK Grotesk"/>
              </a:rPr>
              <a:t> </a:t>
            </a:r>
            <a:r>
              <a:rPr lang="en-US" sz="2641" dirty="0" err="1">
                <a:solidFill>
                  <a:srgbClr val="000000"/>
                </a:solidFill>
                <a:latin typeface="HK Grotesk"/>
              </a:rPr>
              <a:t>eğitimler</a:t>
            </a:r>
            <a:r>
              <a:rPr lang="en-US" sz="2641" dirty="0">
                <a:solidFill>
                  <a:srgbClr val="000000"/>
                </a:solidFill>
                <a:latin typeface="HK Grotesk"/>
              </a:rPr>
              <a:t> </a:t>
            </a:r>
            <a:r>
              <a:rPr lang="en-US" sz="2641" dirty="0" err="1">
                <a:solidFill>
                  <a:srgbClr val="000000"/>
                </a:solidFill>
                <a:latin typeface="HK Grotesk"/>
              </a:rPr>
              <a:t>gerçekleştirilir</a:t>
            </a:r>
            <a:r>
              <a:rPr lang="en-US" sz="2641" dirty="0">
                <a:solidFill>
                  <a:srgbClr val="000000"/>
                </a:solidFill>
                <a:latin typeface="HK Grotesk"/>
              </a:rPr>
              <a:t>. </a:t>
            </a:r>
            <a:r>
              <a:rPr lang="en-US" sz="2641" dirty="0" err="1">
                <a:solidFill>
                  <a:srgbClr val="000000"/>
                </a:solidFill>
                <a:latin typeface="HK Grotesk"/>
              </a:rPr>
              <a:t>Örneğin</a:t>
            </a:r>
            <a:r>
              <a:rPr lang="en-US" sz="2641" dirty="0">
                <a:solidFill>
                  <a:srgbClr val="000000"/>
                </a:solidFill>
                <a:latin typeface="HK Grotesk"/>
              </a:rPr>
              <a:t> </a:t>
            </a:r>
            <a:r>
              <a:rPr lang="en-US" sz="2641" dirty="0" err="1">
                <a:solidFill>
                  <a:srgbClr val="000000"/>
                </a:solidFill>
                <a:latin typeface="HK Grotesk"/>
              </a:rPr>
              <a:t>görüntüden</a:t>
            </a:r>
            <a:r>
              <a:rPr lang="en-US" sz="2641" dirty="0">
                <a:solidFill>
                  <a:srgbClr val="000000"/>
                </a:solidFill>
                <a:latin typeface="HK Grotesk"/>
              </a:rPr>
              <a:t> </a:t>
            </a:r>
            <a:r>
              <a:rPr lang="en-US" sz="2641" dirty="0" err="1">
                <a:solidFill>
                  <a:srgbClr val="000000"/>
                </a:solidFill>
                <a:latin typeface="HK Grotesk"/>
              </a:rPr>
              <a:t>çıkartılan</a:t>
            </a:r>
            <a:r>
              <a:rPr lang="en-US" sz="2641" dirty="0">
                <a:solidFill>
                  <a:srgbClr val="000000"/>
                </a:solidFill>
                <a:latin typeface="HK Grotesk"/>
              </a:rPr>
              <a:t> </a:t>
            </a:r>
            <a:r>
              <a:rPr lang="en-US" sz="2641" dirty="0" err="1">
                <a:solidFill>
                  <a:srgbClr val="000000"/>
                </a:solidFill>
                <a:latin typeface="HK Grotesk"/>
              </a:rPr>
              <a:t>özelliklerin</a:t>
            </a:r>
            <a:r>
              <a:rPr lang="en-US" sz="2641" dirty="0">
                <a:solidFill>
                  <a:srgbClr val="000000"/>
                </a:solidFill>
                <a:latin typeface="HK Grotesk"/>
              </a:rPr>
              <a:t> </a:t>
            </a:r>
            <a:r>
              <a:rPr lang="en-US" sz="2641" dirty="0" err="1">
                <a:solidFill>
                  <a:srgbClr val="000000"/>
                </a:solidFill>
                <a:latin typeface="HK Grotesk"/>
              </a:rPr>
              <a:t>kedi</a:t>
            </a:r>
            <a:r>
              <a:rPr lang="en-US" sz="2641" dirty="0">
                <a:solidFill>
                  <a:srgbClr val="000000"/>
                </a:solidFill>
                <a:latin typeface="HK Grotesk"/>
              </a:rPr>
              <a:t> </a:t>
            </a:r>
            <a:r>
              <a:rPr lang="en-US" sz="2641" dirty="0" err="1">
                <a:solidFill>
                  <a:srgbClr val="000000"/>
                </a:solidFill>
                <a:latin typeface="HK Grotesk"/>
              </a:rPr>
              <a:t>köpek</a:t>
            </a:r>
            <a:r>
              <a:rPr lang="en-US" sz="2641" dirty="0">
                <a:solidFill>
                  <a:srgbClr val="000000"/>
                </a:solidFill>
                <a:latin typeface="HK Grotesk"/>
              </a:rPr>
              <a:t> vs. </a:t>
            </a:r>
            <a:r>
              <a:rPr lang="en-US" sz="2641" dirty="0" err="1">
                <a:solidFill>
                  <a:srgbClr val="000000"/>
                </a:solidFill>
                <a:latin typeface="HK Grotesk"/>
              </a:rPr>
              <a:t>gibi</a:t>
            </a:r>
            <a:r>
              <a:rPr lang="en-US" sz="2641" dirty="0">
                <a:solidFill>
                  <a:srgbClr val="000000"/>
                </a:solidFill>
                <a:latin typeface="HK Grotesk"/>
              </a:rPr>
              <a:t> </a:t>
            </a:r>
            <a:r>
              <a:rPr lang="en-US" sz="2641" dirty="0" err="1">
                <a:solidFill>
                  <a:srgbClr val="000000"/>
                </a:solidFill>
                <a:latin typeface="HK Grotesk"/>
              </a:rPr>
              <a:t>hangi</a:t>
            </a:r>
            <a:r>
              <a:rPr lang="en-US" sz="2641" dirty="0">
                <a:solidFill>
                  <a:srgbClr val="000000"/>
                </a:solidFill>
                <a:latin typeface="HK Grotesk"/>
              </a:rPr>
              <a:t> </a:t>
            </a:r>
            <a:r>
              <a:rPr lang="en-US" sz="2641" dirty="0" err="1">
                <a:solidFill>
                  <a:srgbClr val="000000"/>
                </a:solidFill>
                <a:latin typeface="HK Grotesk"/>
              </a:rPr>
              <a:t>hayvana</a:t>
            </a:r>
            <a:r>
              <a:rPr lang="en-US" sz="2641" dirty="0">
                <a:solidFill>
                  <a:srgbClr val="000000"/>
                </a:solidFill>
                <a:latin typeface="HK Grotesk"/>
              </a:rPr>
              <a:t> </a:t>
            </a:r>
            <a:r>
              <a:rPr lang="en-US" sz="2641" dirty="0" err="1">
                <a:solidFill>
                  <a:srgbClr val="000000"/>
                </a:solidFill>
                <a:latin typeface="HK Grotesk"/>
              </a:rPr>
              <a:t>ait</a:t>
            </a:r>
            <a:r>
              <a:rPr lang="en-US" sz="2641" dirty="0">
                <a:solidFill>
                  <a:srgbClr val="000000"/>
                </a:solidFill>
                <a:latin typeface="HK Grotesk"/>
              </a:rPr>
              <a:t> </a:t>
            </a:r>
            <a:r>
              <a:rPr lang="en-US" sz="2641" dirty="0" err="1">
                <a:solidFill>
                  <a:srgbClr val="000000"/>
                </a:solidFill>
                <a:latin typeface="HK Grotesk"/>
              </a:rPr>
              <a:t>olduğunu</a:t>
            </a:r>
            <a:r>
              <a:rPr lang="en-US" sz="2641" dirty="0">
                <a:solidFill>
                  <a:srgbClr val="000000"/>
                </a:solidFill>
                <a:latin typeface="HK Grotesk"/>
              </a:rPr>
              <a:t> </a:t>
            </a:r>
            <a:r>
              <a:rPr lang="en-US" sz="2641" dirty="0" err="1">
                <a:solidFill>
                  <a:srgbClr val="000000"/>
                </a:solidFill>
                <a:latin typeface="HK Grotesk"/>
              </a:rPr>
              <a:t>sınıflandırılmak</a:t>
            </a:r>
            <a:r>
              <a:rPr lang="en-US" sz="2641" dirty="0">
                <a:solidFill>
                  <a:srgbClr val="000000"/>
                </a:solidFill>
                <a:latin typeface="HK Grotesk"/>
              </a:rPr>
              <a:t> </a:t>
            </a:r>
            <a:r>
              <a:rPr lang="en-US" sz="2641" dirty="0" err="1">
                <a:solidFill>
                  <a:srgbClr val="000000"/>
                </a:solidFill>
                <a:latin typeface="HK Grotesk"/>
              </a:rPr>
              <a:t>için</a:t>
            </a:r>
            <a:r>
              <a:rPr lang="en-US" sz="2641" dirty="0">
                <a:solidFill>
                  <a:srgbClr val="000000"/>
                </a:solidFill>
                <a:latin typeface="HK Grotesk"/>
              </a:rPr>
              <a:t> </a:t>
            </a:r>
            <a:r>
              <a:rPr lang="en-US" sz="2641" dirty="0" err="1">
                <a:solidFill>
                  <a:srgbClr val="000000"/>
                </a:solidFill>
                <a:latin typeface="HK Grotesk"/>
              </a:rPr>
              <a:t>kullanılır</a:t>
            </a:r>
            <a:r>
              <a:rPr lang="en-US" sz="2641" dirty="0">
                <a:solidFill>
                  <a:srgbClr val="000000"/>
                </a:solidFill>
                <a:latin typeface="HK Grotesk"/>
              </a:rPr>
              <a:t>.</a:t>
            </a:r>
          </a:p>
        </p:txBody>
      </p:sp>
      <p:sp>
        <p:nvSpPr>
          <p:cNvPr id="4" name="TextBox 4"/>
          <p:cNvSpPr txBox="1"/>
          <p:nvPr/>
        </p:nvSpPr>
        <p:spPr>
          <a:xfrm>
            <a:off x="326717" y="357269"/>
            <a:ext cx="10970618" cy="422276"/>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Merriweather"/>
              </a:rPr>
              <a:t>1.2. Evrişimsel Sinir Ağları Tekniği</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609600" y="1638300"/>
            <a:ext cx="16383000" cy="6032421"/>
          </a:xfrm>
          <a:prstGeom prst="rect">
            <a:avLst/>
          </a:prstGeom>
        </p:spPr>
        <p:style>
          <a:lnRef idx="2">
            <a:schemeClr val="accent6"/>
          </a:lnRef>
          <a:fillRef idx="1">
            <a:schemeClr val="lt1"/>
          </a:fillRef>
          <a:effectRef idx="0">
            <a:schemeClr val="accent6"/>
          </a:effectRef>
          <a:fontRef idx="minor">
            <a:schemeClr val="dk1"/>
          </a:fontRef>
        </p:style>
        <p:txBody>
          <a:bodyPr wrap="square" lIns="0" tIns="0" rIns="0" bIns="0" rtlCol="0" anchor="t">
            <a:spAutoFit/>
          </a:bodyPr>
          <a:lstStyle/>
          <a:p>
            <a:r>
              <a:rPr lang="tr-TR" sz="2800" b="1" dirty="0"/>
              <a:t>1. Girdi Katmanı (</a:t>
            </a:r>
            <a:r>
              <a:rPr lang="tr-TR" sz="2800" b="1" dirty="0" err="1"/>
              <a:t>Input</a:t>
            </a:r>
            <a:r>
              <a:rPr lang="tr-TR" sz="2800" b="1" dirty="0"/>
              <a:t> </a:t>
            </a:r>
            <a:r>
              <a:rPr lang="tr-TR" sz="2800" b="1" dirty="0" err="1"/>
              <a:t>Layer</a:t>
            </a:r>
            <a:r>
              <a:rPr lang="tr-TR" sz="2800" b="1" dirty="0"/>
              <a:t>)</a:t>
            </a:r>
          </a:p>
          <a:p>
            <a:pPr>
              <a:buFont typeface="Arial" panose="020B0604020202020204" pitchFamily="34" charset="0"/>
              <a:buChar char="•"/>
            </a:pPr>
            <a:r>
              <a:rPr lang="tr-TR" sz="2800" b="1" dirty="0"/>
              <a:t>Özellik</a:t>
            </a:r>
            <a:r>
              <a:rPr lang="tr-TR" sz="2800" dirty="0"/>
              <a:t>: Bu katman, bilgisayara vereceğimiz resmi veya görüntüyü alır.</a:t>
            </a:r>
          </a:p>
          <a:p>
            <a:pPr>
              <a:buFont typeface="Arial" panose="020B0604020202020204" pitchFamily="34" charset="0"/>
              <a:buChar char="•"/>
            </a:pPr>
            <a:r>
              <a:rPr lang="tr-TR" sz="2800" b="1" dirty="0"/>
              <a:t>Örnek</a:t>
            </a:r>
            <a:r>
              <a:rPr lang="tr-TR" sz="2800" dirty="0"/>
              <a:t>: Bir kedi resmi yüklediğinizde, bu resim girdi katmanına gelir. Bu katman, resmin piksel değerlerini bilgisayara iletir.</a:t>
            </a:r>
          </a:p>
          <a:p>
            <a:r>
              <a:rPr lang="tr-TR" sz="2800" b="1" dirty="0"/>
              <a:t>2. </a:t>
            </a:r>
            <a:r>
              <a:rPr lang="tr-TR" sz="2800" b="1" dirty="0" err="1"/>
              <a:t>Evrişim</a:t>
            </a:r>
            <a:r>
              <a:rPr lang="tr-TR" sz="2800" b="1" dirty="0"/>
              <a:t> Katmanı (</a:t>
            </a:r>
            <a:r>
              <a:rPr lang="tr-TR" sz="2800" b="1" dirty="0" err="1"/>
              <a:t>Convolutional</a:t>
            </a:r>
            <a:r>
              <a:rPr lang="tr-TR" sz="2800" b="1" dirty="0"/>
              <a:t> </a:t>
            </a:r>
            <a:r>
              <a:rPr lang="tr-TR" sz="2800" b="1" dirty="0" err="1"/>
              <a:t>Layer</a:t>
            </a:r>
            <a:r>
              <a:rPr lang="tr-TR" sz="2800" b="1" dirty="0"/>
              <a:t>)</a:t>
            </a:r>
          </a:p>
          <a:p>
            <a:pPr>
              <a:buFont typeface="Arial" panose="020B0604020202020204" pitchFamily="34" charset="0"/>
              <a:buChar char="•"/>
            </a:pPr>
            <a:r>
              <a:rPr lang="tr-TR" sz="2800" b="1" dirty="0"/>
              <a:t>Özellik</a:t>
            </a:r>
            <a:r>
              <a:rPr lang="tr-TR" sz="2800" dirty="0"/>
              <a:t>: Bu katman, resimdeki özellikleri (kenarlar, köşeler, desenler) bulmaya çalışır. Küçük filtreler veya çekirdekler (</a:t>
            </a:r>
            <a:r>
              <a:rPr lang="tr-TR" sz="2800" dirty="0" err="1"/>
              <a:t>kernels</a:t>
            </a:r>
            <a:r>
              <a:rPr lang="tr-TR" sz="2800" dirty="0"/>
              <a:t>) kullanarak resmin üzerinde kaydırma yapar.</a:t>
            </a:r>
          </a:p>
          <a:p>
            <a:pPr>
              <a:buFont typeface="Arial" panose="020B0604020202020204" pitchFamily="34" charset="0"/>
              <a:buChar char="•"/>
            </a:pPr>
            <a:r>
              <a:rPr lang="tr-TR" sz="2800" b="1" dirty="0"/>
              <a:t>Örnek</a:t>
            </a:r>
            <a:r>
              <a:rPr lang="tr-TR" sz="2800" dirty="0"/>
              <a:t>: Bir kedi resmindeki kulakların kenarlarını veya gözlerin etrafındaki çizgileri tanır. Filtreler, bu özellikleri çıkararak resmi daha anlamlı hale getirir.</a:t>
            </a:r>
          </a:p>
          <a:p>
            <a:r>
              <a:rPr lang="tr-TR" sz="2800" b="1" dirty="0"/>
              <a:t>3. Aktivasyon Katmanı (</a:t>
            </a:r>
            <a:r>
              <a:rPr lang="tr-TR" sz="2800" b="1" dirty="0" err="1"/>
              <a:t>Activation</a:t>
            </a:r>
            <a:r>
              <a:rPr lang="tr-TR" sz="2800" b="1" dirty="0"/>
              <a:t> </a:t>
            </a:r>
            <a:r>
              <a:rPr lang="tr-TR" sz="2800" b="1" dirty="0" err="1"/>
              <a:t>Layer</a:t>
            </a:r>
            <a:r>
              <a:rPr lang="tr-TR" sz="2800" b="1" dirty="0"/>
              <a:t>)</a:t>
            </a:r>
          </a:p>
          <a:p>
            <a:pPr>
              <a:buFont typeface="Arial" panose="020B0604020202020204" pitchFamily="34" charset="0"/>
              <a:buChar char="•"/>
            </a:pPr>
            <a:r>
              <a:rPr lang="tr-TR" sz="2800" b="1" dirty="0"/>
              <a:t>Özellik</a:t>
            </a:r>
            <a:r>
              <a:rPr lang="tr-TR" sz="2800" dirty="0"/>
              <a:t>: Bu katman, </a:t>
            </a:r>
            <a:r>
              <a:rPr lang="tr-TR" sz="2800" dirty="0" err="1"/>
              <a:t>evrişim</a:t>
            </a:r>
            <a:r>
              <a:rPr lang="tr-TR" sz="2800" dirty="0"/>
              <a:t> katmanından gelen bilgileri işler ve hangi özelliklerin önemli olduğuna karar verir. Genellikle "</a:t>
            </a:r>
            <a:r>
              <a:rPr lang="tr-TR" sz="2800" dirty="0" err="1"/>
              <a:t>ReLU</a:t>
            </a:r>
            <a:r>
              <a:rPr lang="tr-TR" sz="2800" dirty="0"/>
              <a:t>" (</a:t>
            </a:r>
            <a:r>
              <a:rPr lang="tr-TR" sz="2800" dirty="0" err="1"/>
              <a:t>Rectified</a:t>
            </a:r>
            <a:r>
              <a:rPr lang="tr-TR" sz="2800" dirty="0"/>
              <a:t> </a:t>
            </a:r>
            <a:r>
              <a:rPr lang="tr-TR" sz="2800" dirty="0" err="1"/>
              <a:t>Linear</a:t>
            </a:r>
            <a:r>
              <a:rPr lang="tr-TR" sz="2800" dirty="0"/>
              <a:t> </a:t>
            </a:r>
            <a:r>
              <a:rPr lang="tr-TR" sz="2800" dirty="0" err="1"/>
              <a:t>Unit</a:t>
            </a:r>
            <a:r>
              <a:rPr lang="tr-TR" sz="2800" dirty="0"/>
              <a:t>) aktivasyon fonksiyonu kullanılır.</a:t>
            </a:r>
          </a:p>
          <a:p>
            <a:pPr>
              <a:buFont typeface="Arial" panose="020B0604020202020204" pitchFamily="34" charset="0"/>
              <a:buChar char="•"/>
            </a:pPr>
            <a:r>
              <a:rPr lang="tr-TR" sz="2800" b="1" dirty="0"/>
              <a:t>Örnek</a:t>
            </a:r>
            <a:r>
              <a:rPr lang="tr-TR" sz="2800" dirty="0"/>
              <a:t>: Bir kedi resminde, kulakların kenarları önemliyse, </a:t>
            </a:r>
            <a:r>
              <a:rPr lang="tr-TR" sz="2800" dirty="0" err="1"/>
              <a:t>ReLU</a:t>
            </a:r>
            <a:r>
              <a:rPr lang="tr-TR" sz="2800" dirty="0"/>
              <a:t> bu kenarları vurgular ve diğer gereksiz bilgileri sıfırlar.</a:t>
            </a:r>
          </a:p>
        </p:txBody>
      </p:sp>
      <p:sp>
        <p:nvSpPr>
          <p:cNvPr id="4" name="TextBox 4"/>
          <p:cNvSpPr txBox="1"/>
          <p:nvPr/>
        </p:nvSpPr>
        <p:spPr>
          <a:xfrm>
            <a:off x="326717" y="357269"/>
            <a:ext cx="10970618" cy="431144"/>
          </a:xfrm>
          <a:prstGeom prst="rect">
            <a:avLst/>
          </a:prstGeom>
        </p:spPr>
        <p:txBody>
          <a:bodyPr lIns="0" tIns="0" rIns="0" bIns="0" rtlCol="0" anchor="t">
            <a:spAutoFit/>
          </a:bodyPr>
          <a:lstStyle/>
          <a:p>
            <a:pPr algn="l">
              <a:lnSpc>
                <a:spcPts val="3499"/>
              </a:lnSpc>
              <a:spcBef>
                <a:spcPct val="0"/>
              </a:spcBef>
            </a:pPr>
            <a:r>
              <a:rPr lang="tr-TR" sz="2800" dirty="0"/>
              <a:t>CNN mimarilerinde kullanılan katmanların özellikleri</a:t>
            </a:r>
            <a:endParaRPr lang="en-US" sz="2499" dirty="0">
              <a:solidFill>
                <a:srgbClr val="000000"/>
              </a:solidFill>
              <a:latin typeface="Merriweather"/>
            </a:endParaRPr>
          </a:p>
        </p:txBody>
      </p:sp>
    </p:spTree>
    <p:extLst>
      <p:ext uri="{BB962C8B-B14F-4D97-AF65-F5344CB8AC3E}">
        <p14:creationId xmlns:p14="http://schemas.microsoft.com/office/powerpoint/2010/main" val="563577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838200" y="1257300"/>
            <a:ext cx="16078200" cy="5170646"/>
          </a:xfrm>
          <a:prstGeom prst="rect">
            <a:avLst/>
          </a:prstGeom>
        </p:spPr>
        <p:style>
          <a:lnRef idx="2">
            <a:schemeClr val="accent6"/>
          </a:lnRef>
          <a:fillRef idx="1">
            <a:schemeClr val="lt1"/>
          </a:fillRef>
          <a:effectRef idx="0">
            <a:schemeClr val="accent6"/>
          </a:effectRef>
          <a:fontRef idx="minor">
            <a:schemeClr val="dk1"/>
          </a:fontRef>
        </p:style>
        <p:txBody>
          <a:bodyPr wrap="square" lIns="0" tIns="0" rIns="0" bIns="0" rtlCol="0" anchor="t">
            <a:spAutoFit/>
          </a:bodyPr>
          <a:lstStyle/>
          <a:p>
            <a:pPr marL="0" algn="l" rtl="0" eaLnBrk="1" latinLnBrk="0" hangingPunct="1">
              <a:spcBef>
                <a:spcPts val="0"/>
              </a:spcBef>
              <a:spcAft>
                <a:spcPts val="0"/>
              </a:spcAft>
            </a:pPr>
            <a:r>
              <a:rPr lang="tr-TR" sz="2800" b="1" kern="1200" dirty="0">
                <a:solidFill>
                  <a:srgbClr val="000000"/>
                </a:solidFill>
                <a:effectLst/>
                <a:ea typeface="+mn-ea"/>
                <a:cs typeface="+mn-cs"/>
              </a:rPr>
              <a:t>4. Havuzlama Katmanı (</a:t>
            </a:r>
            <a:r>
              <a:rPr lang="tr-TR" sz="2800" b="1" kern="1200" dirty="0" err="1">
                <a:solidFill>
                  <a:srgbClr val="000000"/>
                </a:solidFill>
                <a:effectLst/>
                <a:ea typeface="+mn-ea"/>
                <a:cs typeface="+mn-cs"/>
              </a:rPr>
              <a:t>Pooling</a:t>
            </a:r>
            <a:r>
              <a:rPr lang="tr-TR" sz="2800" b="1" kern="1200" dirty="0">
                <a:solidFill>
                  <a:srgbClr val="000000"/>
                </a:solidFill>
                <a:effectLst/>
                <a:ea typeface="+mn-ea"/>
                <a:cs typeface="+mn-cs"/>
              </a:rPr>
              <a:t> </a:t>
            </a:r>
            <a:r>
              <a:rPr lang="tr-TR" sz="2800" b="1" kern="1200" dirty="0" err="1">
                <a:solidFill>
                  <a:srgbClr val="000000"/>
                </a:solidFill>
                <a:effectLst/>
                <a:ea typeface="+mn-ea"/>
                <a:cs typeface="+mn-cs"/>
              </a:rPr>
              <a:t>Layer</a:t>
            </a:r>
            <a:r>
              <a:rPr lang="tr-TR" sz="2800" b="1" kern="1200" dirty="0">
                <a:solidFill>
                  <a:srgbClr val="000000"/>
                </a:solidFill>
                <a:effectLst/>
                <a:ea typeface="+mn-ea"/>
                <a:cs typeface="+mn-cs"/>
              </a:rPr>
              <a:t>)</a:t>
            </a:r>
            <a:endParaRPr lang="tr-TR" sz="2800" dirty="0">
              <a:effectLst/>
            </a:endParaRPr>
          </a:p>
          <a:p>
            <a:pPr marL="0" algn="l" rtl="0" eaLnBrk="1" latinLnBrk="0" hangingPunct="1">
              <a:spcBef>
                <a:spcPts val="0"/>
              </a:spcBef>
              <a:spcAft>
                <a:spcPts val="0"/>
              </a:spcAft>
            </a:pPr>
            <a:r>
              <a:rPr lang="tr-TR" sz="2800" b="1" kern="1200" dirty="0">
                <a:solidFill>
                  <a:srgbClr val="000000"/>
                </a:solidFill>
                <a:effectLst/>
                <a:ea typeface="+mn-ea"/>
                <a:cs typeface="+mn-cs"/>
              </a:rPr>
              <a:t>Özellik</a:t>
            </a:r>
            <a:r>
              <a:rPr lang="tr-TR" sz="2800" kern="1200" dirty="0">
                <a:solidFill>
                  <a:srgbClr val="000000"/>
                </a:solidFill>
                <a:effectLst/>
                <a:ea typeface="+mn-ea"/>
                <a:cs typeface="+mn-cs"/>
              </a:rPr>
              <a:t>: Bu katman, resmin boyutunu küçültürken önemli bilgileri korur. Maksimum havuzlama (</a:t>
            </a:r>
            <a:r>
              <a:rPr lang="tr-TR" sz="2800" kern="1200" dirty="0" err="1">
                <a:solidFill>
                  <a:srgbClr val="000000"/>
                </a:solidFill>
                <a:effectLst/>
                <a:ea typeface="+mn-ea"/>
                <a:cs typeface="+mn-cs"/>
              </a:rPr>
              <a:t>max</a:t>
            </a:r>
            <a:r>
              <a:rPr lang="tr-TR" sz="2800" kern="1200" dirty="0">
                <a:solidFill>
                  <a:srgbClr val="000000"/>
                </a:solidFill>
                <a:effectLst/>
                <a:ea typeface="+mn-ea"/>
                <a:cs typeface="+mn-cs"/>
              </a:rPr>
              <a:t> </a:t>
            </a:r>
            <a:r>
              <a:rPr lang="tr-TR" sz="2800" kern="1200" dirty="0" err="1">
                <a:solidFill>
                  <a:srgbClr val="000000"/>
                </a:solidFill>
                <a:effectLst/>
                <a:ea typeface="+mn-ea"/>
                <a:cs typeface="+mn-cs"/>
              </a:rPr>
              <a:t>pooling</a:t>
            </a:r>
            <a:r>
              <a:rPr lang="tr-TR" sz="2800" kern="1200" dirty="0">
                <a:solidFill>
                  <a:srgbClr val="000000"/>
                </a:solidFill>
                <a:effectLst/>
                <a:ea typeface="+mn-ea"/>
                <a:cs typeface="+mn-cs"/>
              </a:rPr>
              <a:t>) veya ortalama havuzlama (</a:t>
            </a:r>
            <a:r>
              <a:rPr lang="tr-TR" sz="2800" kern="1200" dirty="0" err="1">
                <a:solidFill>
                  <a:srgbClr val="000000"/>
                </a:solidFill>
                <a:effectLst/>
                <a:ea typeface="+mn-ea"/>
                <a:cs typeface="+mn-cs"/>
              </a:rPr>
              <a:t>average</a:t>
            </a:r>
            <a:r>
              <a:rPr lang="tr-TR" sz="2800" kern="1200" dirty="0">
                <a:solidFill>
                  <a:srgbClr val="000000"/>
                </a:solidFill>
                <a:effectLst/>
                <a:ea typeface="+mn-ea"/>
                <a:cs typeface="+mn-cs"/>
              </a:rPr>
              <a:t> </a:t>
            </a:r>
            <a:r>
              <a:rPr lang="tr-TR" sz="2800" kern="1200" dirty="0" err="1">
                <a:solidFill>
                  <a:srgbClr val="000000"/>
                </a:solidFill>
                <a:effectLst/>
                <a:ea typeface="+mn-ea"/>
                <a:cs typeface="+mn-cs"/>
              </a:rPr>
              <a:t>pooling</a:t>
            </a:r>
            <a:r>
              <a:rPr lang="tr-TR" sz="2800" kern="1200" dirty="0">
                <a:solidFill>
                  <a:srgbClr val="000000"/>
                </a:solidFill>
                <a:effectLst/>
                <a:ea typeface="+mn-ea"/>
                <a:cs typeface="+mn-cs"/>
              </a:rPr>
              <a:t>) gibi yöntemler kullanılır.</a:t>
            </a:r>
            <a:endParaRPr lang="tr-TR" sz="2800" dirty="0">
              <a:effectLst/>
            </a:endParaRPr>
          </a:p>
          <a:p>
            <a:pPr marL="0" algn="l" rtl="0" eaLnBrk="1" latinLnBrk="0" hangingPunct="1">
              <a:spcBef>
                <a:spcPts val="0"/>
              </a:spcBef>
              <a:spcAft>
                <a:spcPts val="0"/>
              </a:spcAft>
            </a:pPr>
            <a:r>
              <a:rPr lang="tr-TR" sz="2800" b="1" kern="1200" dirty="0">
                <a:solidFill>
                  <a:srgbClr val="000000"/>
                </a:solidFill>
                <a:effectLst/>
                <a:ea typeface="+mn-ea"/>
                <a:cs typeface="+mn-cs"/>
              </a:rPr>
              <a:t>Örnek</a:t>
            </a:r>
            <a:r>
              <a:rPr lang="tr-TR" sz="2800" kern="1200" dirty="0">
                <a:solidFill>
                  <a:srgbClr val="000000"/>
                </a:solidFill>
                <a:effectLst/>
                <a:ea typeface="+mn-ea"/>
                <a:cs typeface="+mn-cs"/>
              </a:rPr>
              <a:t>: Bir kedi resminde, kulakların bir kısmı yeterli olabilir. Havuzlama katmanı, bu önemli kısmı alır ve diğer detayları atar, böylece resmin boyutu küçülür.</a:t>
            </a:r>
            <a:endParaRPr lang="tr-TR" sz="2800" dirty="0">
              <a:effectLst/>
            </a:endParaRPr>
          </a:p>
          <a:p>
            <a:pPr marL="0" algn="l" rtl="0" eaLnBrk="1" latinLnBrk="0" hangingPunct="1">
              <a:spcBef>
                <a:spcPts val="0"/>
              </a:spcBef>
              <a:spcAft>
                <a:spcPts val="0"/>
              </a:spcAft>
            </a:pPr>
            <a:r>
              <a:rPr lang="tr-TR" sz="2800" b="1" kern="1200" dirty="0">
                <a:solidFill>
                  <a:srgbClr val="000000"/>
                </a:solidFill>
                <a:effectLst/>
                <a:ea typeface="+mn-ea"/>
                <a:cs typeface="+mn-cs"/>
              </a:rPr>
              <a:t>5. Tam Bağlantılı Katman (</a:t>
            </a:r>
            <a:r>
              <a:rPr lang="tr-TR" sz="2800" b="1" kern="1200" dirty="0" err="1">
                <a:solidFill>
                  <a:srgbClr val="000000"/>
                </a:solidFill>
                <a:effectLst/>
                <a:ea typeface="+mn-ea"/>
                <a:cs typeface="+mn-cs"/>
              </a:rPr>
              <a:t>Fully</a:t>
            </a:r>
            <a:r>
              <a:rPr lang="tr-TR" sz="2800" b="1" kern="1200" dirty="0">
                <a:solidFill>
                  <a:srgbClr val="000000"/>
                </a:solidFill>
                <a:effectLst/>
                <a:ea typeface="+mn-ea"/>
                <a:cs typeface="+mn-cs"/>
              </a:rPr>
              <a:t> </a:t>
            </a:r>
            <a:r>
              <a:rPr lang="tr-TR" sz="2800" b="1" kern="1200" dirty="0" err="1">
                <a:solidFill>
                  <a:srgbClr val="000000"/>
                </a:solidFill>
                <a:effectLst/>
                <a:ea typeface="+mn-ea"/>
                <a:cs typeface="+mn-cs"/>
              </a:rPr>
              <a:t>Connected</a:t>
            </a:r>
            <a:r>
              <a:rPr lang="tr-TR" sz="2800" b="1" kern="1200" dirty="0">
                <a:solidFill>
                  <a:srgbClr val="000000"/>
                </a:solidFill>
                <a:effectLst/>
                <a:ea typeface="+mn-ea"/>
                <a:cs typeface="+mn-cs"/>
              </a:rPr>
              <a:t> </a:t>
            </a:r>
            <a:r>
              <a:rPr lang="tr-TR" sz="2800" b="1" kern="1200" dirty="0" err="1">
                <a:solidFill>
                  <a:srgbClr val="000000"/>
                </a:solidFill>
                <a:effectLst/>
                <a:ea typeface="+mn-ea"/>
                <a:cs typeface="+mn-cs"/>
              </a:rPr>
              <a:t>Layer</a:t>
            </a:r>
            <a:r>
              <a:rPr lang="tr-TR" sz="2800" b="1" kern="1200" dirty="0">
                <a:solidFill>
                  <a:srgbClr val="000000"/>
                </a:solidFill>
                <a:effectLst/>
                <a:ea typeface="+mn-ea"/>
                <a:cs typeface="+mn-cs"/>
              </a:rPr>
              <a:t>)</a:t>
            </a:r>
            <a:endParaRPr lang="tr-TR" sz="2800" dirty="0">
              <a:effectLst/>
            </a:endParaRPr>
          </a:p>
          <a:p>
            <a:pPr marL="0" algn="l" rtl="0" eaLnBrk="1" latinLnBrk="0" hangingPunct="1">
              <a:spcBef>
                <a:spcPts val="0"/>
              </a:spcBef>
              <a:spcAft>
                <a:spcPts val="0"/>
              </a:spcAft>
            </a:pPr>
            <a:r>
              <a:rPr lang="tr-TR" sz="2800" b="1" kern="1200" dirty="0">
                <a:solidFill>
                  <a:srgbClr val="000000"/>
                </a:solidFill>
                <a:effectLst/>
                <a:ea typeface="+mn-ea"/>
                <a:cs typeface="+mn-cs"/>
              </a:rPr>
              <a:t>Özellik</a:t>
            </a:r>
            <a:r>
              <a:rPr lang="tr-TR" sz="2800" kern="1200" dirty="0">
                <a:solidFill>
                  <a:srgbClr val="000000"/>
                </a:solidFill>
                <a:effectLst/>
                <a:ea typeface="+mn-ea"/>
                <a:cs typeface="+mn-cs"/>
              </a:rPr>
              <a:t>: Bu katman, daha önceki katmanlardan gelen bilgileri bir araya toplar ve son kararı verir. Bu katmanda her nöron, önceki katmandaki tüm nöronlarla bağlantılıdır.</a:t>
            </a:r>
            <a:endParaRPr lang="tr-TR" sz="2800" dirty="0">
              <a:effectLst/>
            </a:endParaRPr>
          </a:p>
          <a:p>
            <a:pPr marL="0" algn="l" rtl="0" eaLnBrk="1" latinLnBrk="0" hangingPunct="1">
              <a:spcBef>
                <a:spcPts val="0"/>
              </a:spcBef>
              <a:spcAft>
                <a:spcPts val="0"/>
              </a:spcAft>
            </a:pPr>
            <a:r>
              <a:rPr lang="tr-TR" sz="2800" b="1" kern="1200" dirty="0">
                <a:solidFill>
                  <a:srgbClr val="000000"/>
                </a:solidFill>
                <a:effectLst/>
                <a:ea typeface="+mn-ea"/>
                <a:cs typeface="+mn-cs"/>
              </a:rPr>
              <a:t>Örnek</a:t>
            </a:r>
            <a:r>
              <a:rPr lang="tr-TR" sz="2800" kern="1200" dirty="0">
                <a:solidFill>
                  <a:srgbClr val="000000"/>
                </a:solidFill>
                <a:effectLst/>
                <a:ea typeface="+mn-ea"/>
                <a:cs typeface="+mn-cs"/>
              </a:rPr>
              <a:t>: Bir kedi resmi tanıyorsa, tam bağlantılı katman bu bilgileri toplar ve "Bu bir kedidir" sonucunu verir.</a:t>
            </a:r>
            <a:endParaRPr lang="tr-TR" sz="2800" dirty="0">
              <a:effectLst/>
            </a:endParaRPr>
          </a:p>
          <a:p>
            <a:pPr marL="0" algn="l" rtl="0" eaLnBrk="1" latinLnBrk="0" hangingPunct="1">
              <a:spcBef>
                <a:spcPts val="0"/>
              </a:spcBef>
              <a:spcAft>
                <a:spcPts val="0"/>
              </a:spcAft>
            </a:pPr>
            <a:r>
              <a:rPr lang="tr-TR" sz="2800" b="1" kern="1200" dirty="0">
                <a:solidFill>
                  <a:srgbClr val="000000"/>
                </a:solidFill>
                <a:effectLst/>
                <a:ea typeface="+mn-ea"/>
                <a:cs typeface="+mn-cs"/>
              </a:rPr>
              <a:t>6. Çıkış Katmanı (</a:t>
            </a:r>
            <a:r>
              <a:rPr lang="tr-TR" sz="2800" b="1" kern="1200" dirty="0" err="1">
                <a:solidFill>
                  <a:srgbClr val="000000"/>
                </a:solidFill>
                <a:effectLst/>
                <a:ea typeface="+mn-ea"/>
                <a:cs typeface="+mn-cs"/>
              </a:rPr>
              <a:t>Output</a:t>
            </a:r>
            <a:r>
              <a:rPr lang="tr-TR" sz="2800" b="1" kern="1200" dirty="0">
                <a:solidFill>
                  <a:srgbClr val="000000"/>
                </a:solidFill>
                <a:effectLst/>
                <a:ea typeface="+mn-ea"/>
                <a:cs typeface="+mn-cs"/>
              </a:rPr>
              <a:t> </a:t>
            </a:r>
            <a:r>
              <a:rPr lang="tr-TR" sz="2800" b="1" kern="1200" dirty="0" err="1">
                <a:solidFill>
                  <a:srgbClr val="000000"/>
                </a:solidFill>
                <a:effectLst/>
                <a:ea typeface="+mn-ea"/>
                <a:cs typeface="+mn-cs"/>
              </a:rPr>
              <a:t>Layer</a:t>
            </a:r>
            <a:r>
              <a:rPr lang="tr-TR" sz="2800" b="1" kern="1200" dirty="0">
                <a:solidFill>
                  <a:srgbClr val="000000"/>
                </a:solidFill>
                <a:effectLst/>
                <a:ea typeface="+mn-ea"/>
                <a:cs typeface="+mn-cs"/>
              </a:rPr>
              <a:t>)</a:t>
            </a:r>
            <a:endParaRPr lang="tr-TR" sz="2800" dirty="0">
              <a:effectLst/>
            </a:endParaRPr>
          </a:p>
          <a:p>
            <a:pPr marL="0" algn="l" rtl="0" eaLnBrk="1" latinLnBrk="0" hangingPunct="1">
              <a:spcBef>
                <a:spcPts val="0"/>
              </a:spcBef>
              <a:spcAft>
                <a:spcPts val="0"/>
              </a:spcAft>
            </a:pPr>
            <a:r>
              <a:rPr lang="tr-TR" sz="2800" b="1" kern="1200" dirty="0">
                <a:solidFill>
                  <a:srgbClr val="000000"/>
                </a:solidFill>
                <a:effectLst/>
                <a:ea typeface="+mn-ea"/>
                <a:cs typeface="+mn-cs"/>
              </a:rPr>
              <a:t>Özellik</a:t>
            </a:r>
            <a:r>
              <a:rPr lang="tr-TR" sz="2800" kern="1200" dirty="0">
                <a:solidFill>
                  <a:srgbClr val="000000"/>
                </a:solidFill>
                <a:effectLst/>
                <a:ea typeface="+mn-ea"/>
                <a:cs typeface="+mn-cs"/>
              </a:rPr>
              <a:t>: Bu katman, son kararın alındığı yerdir. Sonuçlar burada sınıflandırılır.</a:t>
            </a:r>
            <a:endParaRPr lang="tr-TR" sz="2800" dirty="0">
              <a:effectLst/>
            </a:endParaRPr>
          </a:p>
          <a:p>
            <a:pPr marL="0" algn="l" rtl="0" eaLnBrk="1" latinLnBrk="0" hangingPunct="1">
              <a:spcBef>
                <a:spcPts val="0"/>
              </a:spcBef>
              <a:spcAft>
                <a:spcPts val="0"/>
              </a:spcAft>
            </a:pPr>
            <a:r>
              <a:rPr lang="tr-TR" sz="2800" b="1" kern="1200" dirty="0">
                <a:solidFill>
                  <a:srgbClr val="000000"/>
                </a:solidFill>
                <a:effectLst/>
                <a:ea typeface="+mn-ea"/>
                <a:cs typeface="+mn-cs"/>
              </a:rPr>
              <a:t>Örnek</a:t>
            </a:r>
            <a:r>
              <a:rPr lang="tr-TR" sz="2800" kern="1200" dirty="0">
                <a:solidFill>
                  <a:srgbClr val="000000"/>
                </a:solidFill>
                <a:effectLst/>
                <a:ea typeface="+mn-ea"/>
                <a:cs typeface="+mn-cs"/>
              </a:rPr>
              <a:t>: Bir kedi resmi için, çıkış katmanı "kedi" olarak tanımlar ve son cevabı verir.</a:t>
            </a:r>
            <a:endParaRPr lang="tr-TR" sz="2800" dirty="0">
              <a:effectLst/>
            </a:endParaRPr>
          </a:p>
        </p:txBody>
      </p:sp>
      <p:sp>
        <p:nvSpPr>
          <p:cNvPr id="4" name="TextBox 4"/>
          <p:cNvSpPr txBox="1"/>
          <p:nvPr/>
        </p:nvSpPr>
        <p:spPr>
          <a:xfrm>
            <a:off x="326717" y="357269"/>
            <a:ext cx="10970618" cy="431144"/>
          </a:xfrm>
          <a:prstGeom prst="rect">
            <a:avLst/>
          </a:prstGeom>
        </p:spPr>
        <p:txBody>
          <a:bodyPr lIns="0" tIns="0" rIns="0" bIns="0" rtlCol="0" anchor="t">
            <a:spAutoFit/>
          </a:bodyPr>
          <a:lstStyle/>
          <a:p>
            <a:pPr algn="l">
              <a:lnSpc>
                <a:spcPts val="3499"/>
              </a:lnSpc>
              <a:spcBef>
                <a:spcPct val="0"/>
              </a:spcBef>
            </a:pPr>
            <a:r>
              <a:rPr lang="tr-TR" sz="2800" dirty="0"/>
              <a:t>CNN mimarilerinde kullanılan katmanların özellikleri</a:t>
            </a:r>
            <a:endParaRPr lang="en-US" sz="2499" dirty="0">
              <a:solidFill>
                <a:srgbClr val="000000"/>
              </a:solidFill>
              <a:latin typeface="Merriweather"/>
            </a:endParaRPr>
          </a:p>
        </p:txBody>
      </p:sp>
      <p:sp>
        <p:nvSpPr>
          <p:cNvPr id="5" name="TextBox 3">
            <a:extLst>
              <a:ext uri="{FF2B5EF4-FFF2-40B4-BE49-F238E27FC236}">
                <a16:creationId xmlns:a16="http://schemas.microsoft.com/office/drawing/2014/main" id="{54F60B1B-0AF0-4EC3-B578-F2EFF24CAE00}"/>
              </a:ext>
            </a:extLst>
          </p:cNvPr>
          <p:cNvSpPr txBox="1"/>
          <p:nvPr/>
        </p:nvSpPr>
        <p:spPr>
          <a:xfrm>
            <a:off x="838200" y="7124700"/>
            <a:ext cx="16078200" cy="1723549"/>
          </a:xfrm>
          <a:prstGeom prst="rect">
            <a:avLst/>
          </a:prstGeom>
        </p:spPr>
        <p:style>
          <a:lnRef idx="2">
            <a:schemeClr val="accent6"/>
          </a:lnRef>
          <a:fillRef idx="1">
            <a:schemeClr val="lt1"/>
          </a:fillRef>
          <a:effectRef idx="0">
            <a:schemeClr val="accent6"/>
          </a:effectRef>
          <a:fontRef idx="minor">
            <a:schemeClr val="dk1"/>
          </a:fontRef>
        </p:style>
        <p:txBody>
          <a:bodyPr wrap="square" lIns="0" tIns="0" rIns="0" bIns="0" rtlCol="0" anchor="t">
            <a:spAutoFit/>
          </a:bodyPr>
          <a:lstStyle/>
          <a:p>
            <a:pPr marL="0" algn="l" rtl="0" eaLnBrk="1" latinLnBrk="0" hangingPunct="1">
              <a:spcBef>
                <a:spcPts val="0"/>
              </a:spcBef>
              <a:spcAft>
                <a:spcPts val="0"/>
              </a:spcAft>
            </a:pPr>
            <a:r>
              <a:rPr lang="tr-TR" sz="2800" dirty="0"/>
              <a:t>CNN mimarisi, resimlerdeki özellikleri adım adım çıkarır ve anlamlı hale getirir. </a:t>
            </a:r>
            <a:r>
              <a:rPr lang="tr-TR" sz="2800" dirty="0" err="1"/>
              <a:t>Evrişim</a:t>
            </a:r>
            <a:r>
              <a:rPr lang="tr-TR" sz="2800" dirty="0"/>
              <a:t> katmanları özellikleri tanır, aktivasyon katmanları önemli olanları vurgular, havuzlama katmanları boyutu küçültür ve tam bağlantılı katmanlar tüm bilgileri toplayarak son kararı verir. Bu şekilde, bilgisayarlar resimleri tanıyabilir ve sınıflandırabilir.</a:t>
            </a:r>
            <a:endParaRPr lang="tr-TR" sz="2800" dirty="0">
              <a:effectLst/>
            </a:endParaRPr>
          </a:p>
        </p:txBody>
      </p:sp>
    </p:spTree>
    <p:extLst>
      <p:ext uri="{BB962C8B-B14F-4D97-AF65-F5344CB8AC3E}">
        <p14:creationId xmlns:p14="http://schemas.microsoft.com/office/powerpoint/2010/main" val="3885034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TextBox 2"/>
          <p:cNvSpPr txBox="1"/>
          <p:nvPr/>
        </p:nvSpPr>
        <p:spPr>
          <a:xfrm>
            <a:off x="1028700" y="1611448"/>
            <a:ext cx="16593353" cy="7574766"/>
          </a:xfrm>
          <a:prstGeom prst="rect">
            <a:avLst/>
          </a:prstGeom>
        </p:spPr>
        <p:txBody>
          <a:bodyPr lIns="0" tIns="0" rIns="0" bIns="0" rtlCol="0" anchor="t">
            <a:spAutoFit/>
          </a:bodyPr>
          <a:lstStyle/>
          <a:p>
            <a:pPr algn="l">
              <a:lnSpc>
                <a:spcPts val="3697"/>
              </a:lnSpc>
            </a:pPr>
            <a:r>
              <a:rPr lang="en-US" sz="2641" dirty="0">
                <a:solidFill>
                  <a:srgbClr val="000000"/>
                </a:solidFill>
                <a:latin typeface="HK Grotesk"/>
              </a:rPr>
              <a:t>CNN </a:t>
            </a:r>
            <a:r>
              <a:rPr lang="en-US" sz="2641" dirty="0" err="1">
                <a:solidFill>
                  <a:srgbClr val="000000"/>
                </a:solidFill>
                <a:latin typeface="HK Grotesk"/>
              </a:rPr>
              <a:t>tabanlı</a:t>
            </a:r>
            <a:r>
              <a:rPr lang="en-US" sz="2641" dirty="0">
                <a:solidFill>
                  <a:srgbClr val="000000"/>
                </a:solidFill>
                <a:latin typeface="HK Grotesk"/>
              </a:rPr>
              <a:t> </a:t>
            </a:r>
            <a:r>
              <a:rPr lang="en-US" sz="2641" dirty="0" err="1">
                <a:solidFill>
                  <a:srgbClr val="000000"/>
                </a:solidFill>
                <a:latin typeface="HK Grotesk"/>
              </a:rPr>
              <a:t>örnek</a:t>
            </a:r>
            <a:r>
              <a:rPr lang="en-US" sz="2641" dirty="0">
                <a:solidFill>
                  <a:srgbClr val="000000"/>
                </a:solidFill>
                <a:latin typeface="HK Grotesk"/>
              </a:rPr>
              <a:t> </a:t>
            </a:r>
            <a:r>
              <a:rPr lang="en-US" sz="2641" dirty="0" err="1">
                <a:solidFill>
                  <a:srgbClr val="000000"/>
                </a:solidFill>
                <a:latin typeface="HK Grotesk"/>
              </a:rPr>
              <a:t>mimariler</a:t>
            </a:r>
            <a:r>
              <a:rPr lang="en-US" sz="2641" dirty="0">
                <a:solidFill>
                  <a:srgbClr val="000000"/>
                </a:solidFill>
                <a:latin typeface="HK Grotesk"/>
              </a:rPr>
              <a:t> </a:t>
            </a:r>
            <a:r>
              <a:rPr lang="en-US" sz="2641" dirty="0" err="1">
                <a:solidFill>
                  <a:srgbClr val="000000"/>
                </a:solidFill>
                <a:latin typeface="HK Grotesk"/>
              </a:rPr>
              <a:t>hakkında</a:t>
            </a:r>
            <a:r>
              <a:rPr lang="en-US" sz="2641" dirty="0">
                <a:solidFill>
                  <a:srgbClr val="000000"/>
                </a:solidFill>
                <a:latin typeface="HK Grotesk"/>
              </a:rPr>
              <a:t> </a:t>
            </a:r>
            <a:r>
              <a:rPr lang="en-US" sz="2641" dirty="0" err="1">
                <a:solidFill>
                  <a:srgbClr val="000000"/>
                </a:solidFill>
                <a:latin typeface="HK Grotesk"/>
              </a:rPr>
              <a:t>derin</a:t>
            </a:r>
            <a:r>
              <a:rPr lang="en-US" sz="2641" dirty="0">
                <a:solidFill>
                  <a:srgbClr val="000000"/>
                </a:solidFill>
                <a:latin typeface="HK Grotesk"/>
              </a:rPr>
              <a:t> </a:t>
            </a:r>
            <a:r>
              <a:rPr lang="en-US" sz="2641" dirty="0" err="1">
                <a:solidFill>
                  <a:srgbClr val="000000"/>
                </a:solidFill>
                <a:latin typeface="HK Grotesk"/>
              </a:rPr>
              <a:t>öğrenme</a:t>
            </a:r>
            <a:r>
              <a:rPr lang="en-US" sz="2641" dirty="0">
                <a:solidFill>
                  <a:srgbClr val="000000"/>
                </a:solidFill>
                <a:latin typeface="HK Grotesk"/>
              </a:rPr>
              <a:t> </a:t>
            </a:r>
            <a:r>
              <a:rPr lang="en-US" sz="2641" dirty="0" err="1">
                <a:solidFill>
                  <a:srgbClr val="000000"/>
                </a:solidFill>
                <a:latin typeface="HK Grotesk"/>
              </a:rPr>
              <a:t>algoritmalarına</a:t>
            </a:r>
            <a:r>
              <a:rPr lang="en-US" sz="2641" dirty="0">
                <a:solidFill>
                  <a:srgbClr val="000000"/>
                </a:solidFill>
                <a:latin typeface="HK Grotesk"/>
              </a:rPr>
              <a:t> </a:t>
            </a:r>
            <a:r>
              <a:rPr lang="en-US" sz="2641" dirty="0" err="1">
                <a:solidFill>
                  <a:srgbClr val="000000"/>
                </a:solidFill>
                <a:latin typeface="HK Grotesk"/>
              </a:rPr>
              <a:t>örnekler</a:t>
            </a:r>
            <a:endParaRPr lang="en-US" sz="2641" dirty="0">
              <a:solidFill>
                <a:srgbClr val="000000"/>
              </a:solidFill>
              <a:latin typeface="HK Grotesk"/>
            </a:endParaRPr>
          </a:p>
          <a:p>
            <a:pPr algn="l">
              <a:lnSpc>
                <a:spcPts val="3697"/>
              </a:lnSpc>
            </a:pPr>
            <a:endParaRPr lang="en-US" sz="2641" dirty="0">
              <a:solidFill>
                <a:srgbClr val="000000"/>
              </a:solidFill>
              <a:latin typeface="HK Grotesk"/>
            </a:endParaRPr>
          </a:p>
          <a:p>
            <a:pPr marL="570237" lvl="1" indent="-285118" algn="l">
              <a:lnSpc>
                <a:spcPts val="3697"/>
              </a:lnSpc>
              <a:buFont typeface="Arial"/>
              <a:buChar char="•"/>
            </a:pPr>
            <a:r>
              <a:rPr lang="en-US" sz="2641" dirty="0">
                <a:solidFill>
                  <a:srgbClr val="000000"/>
                </a:solidFill>
                <a:latin typeface="HK Grotesk"/>
              </a:rPr>
              <a:t> </a:t>
            </a:r>
            <a:r>
              <a:rPr lang="en-US" sz="2641" b="1" dirty="0" err="1">
                <a:solidFill>
                  <a:srgbClr val="000000"/>
                </a:solidFill>
                <a:latin typeface="HK Grotesk"/>
              </a:rPr>
              <a:t>LeNet</a:t>
            </a:r>
            <a:r>
              <a:rPr lang="en-US" sz="2641" b="1" dirty="0">
                <a:solidFill>
                  <a:srgbClr val="000000"/>
                </a:solidFill>
                <a:latin typeface="HK Grotesk"/>
              </a:rPr>
              <a:t> </a:t>
            </a:r>
            <a:r>
              <a:rPr lang="en-US" sz="2641" dirty="0">
                <a:solidFill>
                  <a:srgbClr val="000000"/>
                </a:solidFill>
                <a:latin typeface="HK Grotesk"/>
              </a:rPr>
              <a:t>— Bu </a:t>
            </a:r>
            <a:r>
              <a:rPr lang="en-US" sz="2641" dirty="0" err="1">
                <a:solidFill>
                  <a:srgbClr val="000000"/>
                </a:solidFill>
                <a:latin typeface="HK Grotesk"/>
              </a:rPr>
              <a:t>ağ</a:t>
            </a:r>
            <a:r>
              <a:rPr lang="en-US" sz="2641" dirty="0">
                <a:solidFill>
                  <a:srgbClr val="000000"/>
                </a:solidFill>
                <a:latin typeface="HK Grotesk"/>
              </a:rPr>
              <a:t>, </a:t>
            </a:r>
            <a:r>
              <a:rPr lang="en-US" sz="2641" dirty="0" err="1">
                <a:solidFill>
                  <a:srgbClr val="000000"/>
                </a:solidFill>
                <a:latin typeface="HK Grotesk"/>
              </a:rPr>
              <a:t>Konvolüsyonel</a:t>
            </a:r>
            <a:r>
              <a:rPr lang="en-US" sz="2641" dirty="0">
                <a:solidFill>
                  <a:srgbClr val="000000"/>
                </a:solidFill>
                <a:latin typeface="HK Grotesk"/>
              </a:rPr>
              <a:t> </a:t>
            </a:r>
            <a:r>
              <a:rPr lang="en-US" sz="2641" dirty="0" err="1">
                <a:solidFill>
                  <a:srgbClr val="000000"/>
                </a:solidFill>
                <a:latin typeface="HK Grotesk"/>
              </a:rPr>
              <a:t>Sinir</a:t>
            </a:r>
            <a:r>
              <a:rPr lang="en-US" sz="2641" dirty="0">
                <a:solidFill>
                  <a:srgbClr val="000000"/>
                </a:solidFill>
                <a:latin typeface="HK Grotesk"/>
              </a:rPr>
              <a:t> </a:t>
            </a:r>
            <a:r>
              <a:rPr lang="en-US" sz="2641" dirty="0" err="1">
                <a:solidFill>
                  <a:srgbClr val="000000"/>
                </a:solidFill>
                <a:latin typeface="HK Grotesk"/>
              </a:rPr>
              <a:t>Ağlarının</a:t>
            </a:r>
            <a:r>
              <a:rPr lang="en-US" sz="2641" dirty="0">
                <a:solidFill>
                  <a:srgbClr val="000000"/>
                </a:solidFill>
                <a:latin typeface="HK Grotesk"/>
              </a:rPr>
              <a:t> ilk </a:t>
            </a:r>
            <a:r>
              <a:rPr lang="en-US" sz="2641" dirty="0" err="1">
                <a:solidFill>
                  <a:srgbClr val="000000"/>
                </a:solidFill>
                <a:latin typeface="HK Grotesk"/>
              </a:rPr>
              <a:t>başarılı</a:t>
            </a:r>
            <a:r>
              <a:rPr lang="en-US" sz="2641" dirty="0">
                <a:solidFill>
                  <a:srgbClr val="000000"/>
                </a:solidFill>
                <a:latin typeface="HK Grotesk"/>
              </a:rPr>
              <a:t> </a:t>
            </a:r>
            <a:r>
              <a:rPr lang="en-US" sz="2641" dirty="0" err="1">
                <a:solidFill>
                  <a:srgbClr val="000000"/>
                </a:solidFill>
                <a:latin typeface="HK Grotesk"/>
              </a:rPr>
              <a:t>uygulaması</a:t>
            </a:r>
            <a:r>
              <a:rPr lang="en-US" sz="2641" dirty="0">
                <a:solidFill>
                  <a:srgbClr val="000000"/>
                </a:solidFill>
                <a:latin typeface="HK Grotesk"/>
              </a:rPr>
              <a:t> </a:t>
            </a:r>
            <a:r>
              <a:rPr lang="en-US" sz="2641" dirty="0" err="1">
                <a:solidFill>
                  <a:srgbClr val="000000"/>
                </a:solidFill>
                <a:latin typeface="HK Grotesk"/>
              </a:rPr>
              <a:t>sayılır</a:t>
            </a:r>
            <a:r>
              <a:rPr lang="en-US" sz="2641" dirty="0">
                <a:solidFill>
                  <a:srgbClr val="000000"/>
                </a:solidFill>
                <a:latin typeface="HK Grotesk"/>
              </a:rPr>
              <a:t>. 1990’lı </a:t>
            </a:r>
            <a:r>
              <a:rPr lang="en-US" sz="2641" dirty="0" err="1">
                <a:solidFill>
                  <a:srgbClr val="000000"/>
                </a:solidFill>
                <a:latin typeface="HK Grotesk"/>
              </a:rPr>
              <a:t>yıllarda</a:t>
            </a:r>
            <a:r>
              <a:rPr lang="en-US" sz="2641" dirty="0">
                <a:solidFill>
                  <a:srgbClr val="000000"/>
                </a:solidFill>
                <a:latin typeface="HK Grotesk"/>
              </a:rPr>
              <a:t> Yann </a:t>
            </a:r>
            <a:r>
              <a:rPr lang="en-US" sz="2641" dirty="0" err="1">
                <a:solidFill>
                  <a:srgbClr val="000000"/>
                </a:solidFill>
                <a:latin typeface="HK Grotesk"/>
              </a:rPr>
              <a:t>LeCun</a:t>
            </a:r>
            <a:r>
              <a:rPr lang="en-US" sz="2641" dirty="0">
                <a:solidFill>
                  <a:srgbClr val="000000"/>
                </a:solidFill>
                <a:latin typeface="HK Grotesk"/>
              </a:rPr>
              <a:t> </a:t>
            </a:r>
            <a:r>
              <a:rPr lang="en-US" sz="2641" dirty="0" err="1">
                <a:solidFill>
                  <a:srgbClr val="000000"/>
                </a:solidFill>
                <a:latin typeface="HK Grotesk"/>
              </a:rPr>
              <a:t>tarafından</a:t>
            </a:r>
            <a:r>
              <a:rPr lang="en-US" sz="2641" dirty="0">
                <a:solidFill>
                  <a:srgbClr val="000000"/>
                </a:solidFill>
                <a:latin typeface="HK Grotesk"/>
              </a:rPr>
              <a:t> </a:t>
            </a:r>
            <a:r>
              <a:rPr lang="en-US" sz="2641" dirty="0" err="1">
                <a:solidFill>
                  <a:srgbClr val="000000"/>
                </a:solidFill>
                <a:latin typeface="HK Grotesk"/>
              </a:rPr>
              <a:t>geliştirilmiş</a:t>
            </a:r>
            <a:r>
              <a:rPr lang="en-US" sz="2641" dirty="0">
                <a:solidFill>
                  <a:srgbClr val="000000"/>
                </a:solidFill>
                <a:latin typeface="HK Grotesk"/>
              </a:rPr>
              <a:t> </a:t>
            </a:r>
            <a:r>
              <a:rPr lang="en-US" sz="2641" dirty="0" err="1">
                <a:solidFill>
                  <a:srgbClr val="000000"/>
                </a:solidFill>
                <a:latin typeface="HK Grotesk"/>
              </a:rPr>
              <a:t>ve</a:t>
            </a:r>
            <a:r>
              <a:rPr lang="en-US" sz="2641" dirty="0">
                <a:solidFill>
                  <a:srgbClr val="000000"/>
                </a:solidFill>
                <a:latin typeface="HK Grotesk"/>
              </a:rPr>
              <a:t> </a:t>
            </a:r>
            <a:r>
              <a:rPr lang="en-US" sz="2641" dirty="0" err="1">
                <a:solidFill>
                  <a:srgbClr val="000000"/>
                </a:solidFill>
                <a:latin typeface="HK Grotesk"/>
              </a:rPr>
              <a:t>posta</a:t>
            </a:r>
            <a:r>
              <a:rPr lang="en-US" sz="2641" dirty="0">
                <a:solidFill>
                  <a:srgbClr val="000000"/>
                </a:solidFill>
                <a:latin typeface="HK Grotesk"/>
              </a:rPr>
              <a:t> </a:t>
            </a:r>
            <a:r>
              <a:rPr lang="en-US" sz="2641" dirty="0" err="1">
                <a:solidFill>
                  <a:srgbClr val="000000"/>
                </a:solidFill>
                <a:latin typeface="HK Grotesk"/>
              </a:rPr>
              <a:t>kodlarını</a:t>
            </a:r>
            <a:r>
              <a:rPr lang="en-US" sz="2641" dirty="0">
                <a:solidFill>
                  <a:srgbClr val="000000"/>
                </a:solidFill>
                <a:latin typeface="HK Grotesk"/>
              </a:rPr>
              <a:t>, </a:t>
            </a:r>
            <a:r>
              <a:rPr lang="en-US" sz="2641" dirty="0" err="1">
                <a:solidFill>
                  <a:srgbClr val="000000"/>
                </a:solidFill>
                <a:latin typeface="HK Grotesk"/>
              </a:rPr>
              <a:t>basit</a:t>
            </a:r>
            <a:r>
              <a:rPr lang="en-US" sz="2641" dirty="0">
                <a:solidFill>
                  <a:srgbClr val="000000"/>
                </a:solidFill>
                <a:latin typeface="HK Grotesk"/>
              </a:rPr>
              <a:t> </a:t>
            </a:r>
            <a:r>
              <a:rPr lang="en-US" sz="2641" dirty="0" err="1">
                <a:solidFill>
                  <a:srgbClr val="000000"/>
                </a:solidFill>
                <a:latin typeface="HK Grotesk"/>
              </a:rPr>
              <a:t>basamakları</a:t>
            </a:r>
            <a:r>
              <a:rPr lang="en-US" sz="2641" dirty="0">
                <a:solidFill>
                  <a:srgbClr val="000000"/>
                </a:solidFill>
                <a:latin typeface="HK Grotesk"/>
              </a:rPr>
              <a:t>, </a:t>
            </a:r>
            <a:r>
              <a:rPr lang="en-US" sz="2641" dirty="0" err="1">
                <a:solidFill>
                  <a:srgbClr val="000000"/>
                </a:solidFill>
                <a:latin typeface="HK Grotesk"/>
              </a:rPr>
              <a:t>banka</a:t>
            </a:r>
            <a:r>
              <a:rPr lang="en-US" sz="2641" dirty="0">
                <a:solidFill>
                  <a:srgbClr val="000000"/>
                </a:solidFill>
                <a:latin typeface="HK Grotesk"/>
              </a:rPr>
              <a:t> </a:t>
            </a:r>
            <a:r>
              <a:rPr lang="en-US" sz="2641" dirty="0" err="1">
                <a:solidFill>
                  <a:srgbClr val="000000"/>
                </a:solidFill>
                <a:latin typeface="HK Grotesk"/>
              </a:rPr>
              <a:t>çeklerindeki</a:t>
            </a:r>
            <a:r>
              <a:rPr lang="en-US" sz="2641" dirty="0">
                <a:solidFill>
                  <a:srgbClr val="000000"/>
                </a:solidFill>
                <a:latin typeface="HK Grotesk"/>
              </a:rPr>
              <a:t> </a:t>
            </a:r>
            <a:r>
              <a:rPr lang="en-US" sz="2641" dirty="0" err="1">
                <a:solidFill>
                  <a:srgbClr val="000000"/>
                </a:solidFill>
                <a:latin typeface="HK Grotesk"/>
              </a:rPr>
              <a:t>rakamları</a:t>
            </a:r>
            <a:r>
              <a:rPr lang="en-US" sz="2641" dirty="0">
                <a:solidFill>
                  <a:srgbClr val="000000"/>
                </a:solidFill>
                <a:latin typeface="HK Grotesk"/>
              </a:rPr>
              <a:t> vb. </a:t>
            </a:r>
            <a:r>
              <a:rPr lang="en-US" sz="2641" dirty="0" err="1">
                <a:solidFill>
                  <a:srgbClr val="000000"/>
                </a:solidFill>
                <a:latin typeface="HK Grotesk"/>
              </a:rPr>
              <a:t>okumak</a:t>
            </a:r>
            <a:r>
              <a:rPr lang="en-US" sz="2641" dirty="0">
                <a:solidFill>
                  <a:srgbClr val="000000"/>
                </a:solidFill>
                <a:latin typeface="HK Grotesk"/>
              </a:rPr>
              <a:t> </a:t>
            </a:r>
            <a:r>
              <a:rPr lang="en-US" sz="2641" dirty="0" err="1">
                <a:solidFill>
                  <a:srgbClr val="000000"/>
                </a:solidFill>
                <a:latin typeface="HK Grotesk"/>
              </a:rPr>
              <a:t>için</a:t>
            </a:r>
            <a:r>
              <a:rPr lang="en-US" sz="2641" dirty="0">
                <a:solidFill>
                  <a:srgbClr val="000000"/>
                </a:solidFill>
                <a:latin typeface="HK Grotesk"/>
              </a:rPr>
              <a:t> </a:t>
            </a:r>
            <a:r>
              <a:rPr lang="en-US" sz="2641" dirty="0" err="1">
                <a:solidFill>
                  <a:srgbClr val="000000"/>
                </a:solidFill>
                <a:latin typeface="HK Grotesk"/>
              </a:rPr>
              <a:t>kullanılmıştır</a:t>
            </a:r>
            <a:r>
              <a:rPr lang="en-US" sz="2641" dirty="0">
                <a:solidFill>
                  <a:srgbClr val="000000"/>
                </a:solidFill>
                <a:latin typeface="HK Grotesk"/>
              </a:rPr>
              <a:t>.</a:t>
            </a:r>
          </a:p>
          <a:p>
            <a:pPr marL="570237" lvl="1" indent="-285118" algn="l">
              <a:lnSpc>
                <a:spcPts val="3697"/>
              </a:lnSpc>
              <a:buFont typeface="Arial"/>
              <a:buChar char="•"/>
            </a:pPr>
            <a:r>
              <a:rPr lang="en-US" sz="2641" b="1" dirty="0">
                <a:solidFill>
                  <a:srgbClr val="000000"/>
                </a:solidFill>
                <a:latin typeface="HK Grotesk"/>
              </a:rPr>
              <a:t> </a:t>
            </a:r>
            <a:r>
              <a:rPr lang="en-US" sz="2641" b="1" dirty="0" err="1">
                <a:solidFill>
                  <a:srgbClr val="000000"/>
                </a:solidFill>
                <a:latin typeface="HK Grotesk"/>
              </a:rPr>
              <a:t>AlexNet</a:t>
            </a:r>
            <a:r>
              <a:rPr lang="en-US" sz="2641" b="1" dirty="0">
                <a:solidFill>
                  <a:srgbClr val="000000"/>
                </a:solidFill>
                <a:latin typeface="HK Grotesk"/>
              </a:rPr>
              <a:t> </a:t>
            </a:r>
            <a:r>
              <a:rPr lang="en-US" sz="2641" dirty="0">
                <a:solidFill>
                  <a:srgbClr val="000000"/>
                </a:solidFill>
                <a:latin typeface="HK Grotesk"/>
              </a:rPr>
              <a:t>— Bu </a:t>
            </a:r>
            <a:r>
              <a:rPr lang="en-US" sz="2641" dirty="0" err="1">
                <a:solidFill>
                  <a:srgbClr val="000000"/>
                </a:solidFill>
                <a:latin typeface="HK Grotesk"/>
              </a:rPr>
              <a:t>ağ</a:t>
            </a:r>
            <a:r>
              <a:rPr lang="en-US" sz="2641" dirty="0">
                <a:solidFill>
                  <a:srgbClr val="000000"/>
                </a:solidFill>
                <a:latin typeface="HK Grotesk"/>
              </a:rPr>
              <a:t>, 2012’de </a:t>
            </a:r>
            <a:r>
              <a:rPr lang="en-US" sz="2641" dirty="0" err="1">
                <a:solidFill>
                  <a:srgbClr val="000000"/>
                </a:solidFill>
                <a:latin typeface="HK Grotesk"/>
              </a:rPr>
              <a:t>Endüstri</a:t>
            </a:r>
            <a:r>
              <a:rPr lang="en-US" sz="2641" dirty="0">
                <a:solidFill>
                  <a:srgbClr val="000000"/>
                </a:solidFill>
                <a:latin typeface="HK Grotesk"/>
              </a:rPr>
              <a:t> 4.0 </a:t>
            </a:r>
            <a:r>
              <a:rPr lang="en-US" sz="2641" dirty="0" err="1">
                <a:solidFill>
                  <a:srgbClr val="000000"/>
                </a:solidFill>
                <a:latin typeface="HK Grotesk"/>
              </a:rPr>
              <a:t>devriminin</a:t>
            </a:r>
            <a:r>
              <a:rPr lang="en-US" sz="2641" dirty="0">
                <a:solidFill>
                  <a:srgbClr val="000000"/>
                </a:solidFill>
                <a:latin typeface="HK Grotesk"/>
              </a:rPr>
              <a:t> </a:t>
            </a:r>
            <a:r>
              <a:rPr lang="en-US" sz="2641" dirty="0" err="1">
                <a:solidFill>
                  <a:srgbClr val="000000"/>
                </a:solidFill>
                <a:latin typeface="HK Grotesk"/>
              </a:rPr>
              <a:t>önemli</a:t>
            </a:r>
            <a:r>
              <a:rPr lang="en-US" sz="2641" dirty="0">
                <a:solidFill>
                  <a:srgbClr val="000000"/>
                </a:solidFill>
                <a:latin typeface="HK Grotesk"/>
              </a:rPr>
              <a:t> </a:t>
            </a:r>
            <a:r>
              <a:rPr lang="en-US" sz="2641" dirty="0" err="1">
                <a:solidFill>
                  <a:srgbClr val="000000"/>
                </a:solidFill>
                <a:latin typeface="HK Grotesk"/>
              </a:rPr>
              <a:t>bileşenlerinden</a:t>
            </a:r>
            <a:r>
              <a:rPr lang="en-US" sz="2641" dirty="0">
                <a:solidFill>
                  <a:srgbClr val="000000"/>
                </a:solidFill>
                <a:latin typeface="HK Grotesk"/>
              </a:rPr>
              <a:t> </a:t>
            </a:r>
            <a:r>
              <a:rPr lang="en-US" sz="2641" dirty="0" err="1">
                <a:solidFill>
                  <a:srgbClr val="000000"/>
                </a:solidFill>
                <a:latin typeface="HK Grotesk"/>
              </a:rPr>
              <a:t>biri</a:t>
            </a:r>
            <a:r>
              <a:rPr lang="en-US" sz="2641" dirty="0">
                <a:solidFill>
                  <a:srgbClr val="000000"/>
                </a:solidFill>
                <a:latin typeface="HK Grotesk"/>
              </a:rPr>
              <a:t> </a:t>
            </a:r>
            <a:r>
              <a:rPr lang="en-US" sz="2641" dirty="0" err="1">
                <a:solidFill>
                  <a:srgbClr val="000000"/>
                </a:solidFill>
                <a:latin typeface="HK Grotesk"/>
              </a:rPr>
              <a:t>olan</a:t>
            </a:r>
            <a:r>
              <a:rPr lang="en-US" sz="2641" dirty="0">
                <a:solidFill>
                  <a:srgbClr val="000000"/>
                </a:solidFill>
                <a:latin typeface="HK Grotesk"/>
              </a:rPr>
              <a:t> </a:t>
            </a:r>
            <a:r>
              <a:rPr lang="en-US" sz="2641" dirty="0" err="1">
                <a:solidFill>
                  <a:srgbClr val="000000"/>
                </a:solidFill>
                <a:latin typeface="HK Grotesk"/>
              </a:rPr>
              <a:t>yapay</a:t>
            </a:r>
            <a:r>
              <a:rPr lang="en-US" sz="2641" dirty="0">
                <a:solidFill>
                  <a:srgbClr val="000000"/>
                </a:solidFill>
                <a:latin typeface="HK Grotesk"/>
              </a:rPr>
              <a:t> </a:t>
            </a:r>
            <a:r>
              <a:rPr lang="en-US" sz="2641" dirty="0" err="1">
                <a:solidFill>
                  <a:srgbClr val="000000"/>
                </a:solidFill>
                <a:latin typeface="HK Grotesk"/>
              </a:rPr>
              <a:t>zekânın</a:t>
            </a:r>
            <a:r>
              <a:rPr lang="en-US" sz="2641" dirty="0">
                <a:solidFill>
                  <a:srgbClr val="000000"/>
                </a:solidFill>
                <a:latin typeface="HK Grotesk"/>
              </a:rPr>
              <a:t> </a:t>
            </a:r>
            <a:r>
              <a:rPr lang="en-US" sz="2641" dirty="0" err="1">
                <a:solidFill>
                  <a:srgbClr val="000000"/>
                </a:solidFill>
                <a:latin typeface="HK Grotesk"/>
              </a:rPr>
              <a:t>bir</a:t>
            </a:r>
            <a:r>
              <a:rPr lang="en-US" sz="2641" dirty="0">
                <a:solidFill>
                  <a:srgbClr val="000000"/>
                </a:solidFill>
                <a:latin typeface="HK Grotesk"/>
              </a:rPr>
              <a:t> alt </a:t>
            </a:r>
            <a:r>
              <a:rPr lang="en-US" sz="2641" dirty="0" err="1">
                <a:solidFill>
                  <a:srgbClr val="000000"/>
                </a:solidFill>
                <a:latin typeface="HK Grotesk"/>
              </a:rPr>
              <a:t>bileşini</a:t>
            </a:r>
            <a:r>
              <a:rPr lang="en-US" sz="2641" dirty="0">
                <a:solidFill>
                  <a:srgbClr val="000000"/>
                </a:solidFill>
                <a:latin typeface="HK Grotesk"/>
              </a:rPr>
              <a:t> </a:t>
            </a:r>
            <a:r>
              <a:rPr lang="en-US" sz="2641" dirty="0" err="1">
                <a:solidFill>
                  <a:srgbClr val="000000"/>
                </a:solidFill>
                <a:latin typeface="HK Grotesk"/>
              </a:rPr>
              <a:t>olan</a:t>
            </a:r>
            <a:r>
              <a:rPr lang="en-US" sz="2641" dirty="0">
                <a:solidFill>
                  <a:srgbClr val="000000"/>
                </a:solidFill>
                <a:latin typeface="HK Grotesk"/>
              </a:rPr>
              <a:t> </a:t>
            </a:r>
            <a:r>
              <a:rPr lang="en-US" sz="2641" dirty="0" err="1">
                <a:solidFill>
                  <a:srgbClr val="000000"/>
                </a:solidFill>
                <a:latin typeface="HK Grotesk"/>
              </a:rPr>
              <a:t>derin</a:t>
            </a:r>
            <a:r>
              <a:rPr lang="en-US" sz="2641" dirty="0">
                <a:solidFill>
                  <a:srgbClr val="000000"/>
                </a:solidFill>
                <a:latin typeface="HK Grotesk"/>
              </a:rPr>
              <a:t> </a:t>
            </a:r>
            <a:r>
              <a:rPr lang="en-US" sz="2641" dirty="0" err="1">
                <a:solidFill>
                  <a:srgbClr val="000000"/>
                </a:solidFill>
                <a:latin typeface="HK Grotesk"/>
              </a:rPr>
              <a:t>öğrenmenin</a:t>
            </a:r>
            <a:r>
              <a:rPr lang="en-US" sz="2641" dirty="0">
                <a:solidFill>
                  <a:srgbClr val="000000"/>
                </a:solidFill>
                <a:latin typeface="HK Grotesk"/>
              </a:rPr>
              <a:t> </a:t>
            </a:r>
            <a:r>
              <a:rPr lang="en-US" sz="2641" dirty="0" err="1">
                <a:solidFill>
                  <a:srgbClr val="000000"/>
                </a:solidFill>
                <a:latin typeface="HK Grotesk"/>
              </a:rPr>
              <a:t>ve</a:t>
            </a:r>
            <a:r>
              <a:rPr lang="en-US" sz="2641" dirty="0">
                <a:solidFill>
                  <a:srgbClr val="000000"/>
                </a:solidFill>
                <a:latin typeface="HK Grotesk"/>
              </a:rPr>
              <a:t> </a:t>
            </a:r>
            <a:r>
              <a:rPr lang="en-US" sz="2641" dirty="0" err="1">
                <a:solidFill>
                  <a:srgbClr val="000000"/>
                </a:solidFill>
                <a:latin typeface="HK Grotesk"/>
              </a:rPr>
              <a:t>Konvolüsyonel</a:t>
            </a:r>
            <a:r>
              <a:rPr lang="en-US" sz="2641" dirty="0">
                <a:solidFill>
                  <a:srgbClr val="000000"/>
                </a:solidFill>
                <a:latin typeface="HK Grotesk"/>
              </a:rPr>
              <a:t> </a:t>
            </a:r>
            <a:r>
              <a:rPr lang="en-US" sz="2641" dirty="0" err="1">
                <a:solidFill>
                  <a:srgbClr val="000000"/>
                </a:solidFill>
                <a:latin typeface="HK Grotesk"/>
              </a:rPr>
              <a:t>sinir</a:t>
            </a:r>
            <a:r>
              <a:rPr lang="en-US" sz="2641" dirty="0">
                <a:solidFill>
                  <a:srgbClr val="000000"/>
                </a:solidFill>
                <a:latin typeface="HK Grotesk"/>
              </a:rPr>
              <a:t> </a:t>
            </a:r>
            <a:r>
              <a:rPr lang="en-US" sz="2641" dirty="0" err="1">
                <a:solidFill>
                  <a:srgbClr val="000000"/>
                </a:solidFill>
                <a:latin typeface="HK Grotesk"/>
              </a:rPr>
              <a:t>ağ</a:t>
            </a:r>
            <a:r>
              <a:rPr lang="en-US" sz="2641" dirty="0">
                <a:solidFill>
                  <a:srgbClr val="000000"/>
                </a:solidFill>
                <a:latin typeface="HK Grotesk"/>
              </a:rPr>
              <a:t> </a:t>
            </a:r>
            <a:r>
              <a:rPr lang="en-US" sz="2641" dirty="0" err="1">
                <a:solidFill>
                  <a:srgbClr val="000000"/>
                </a:solidFill>
                <a:latin typeface="HK Grotesk"/>
              </a:rPr>
              <a:t>modellerinin</a:t>
            </a:r>
            <a:r>
              <a:rPr lang="en-US" sz="2641" dirty="0">
                <a:solidFill>
                  <a:srgbClr val="000000"/>
                </a:solidFill>
                <a:latin typeface="HK Grotesk"/>
              </a:rPr>
              <a:t> </a:t>
            </a:r>
            <a:r>
              <a:rPr lang="en-US" sz="2641" dirty="0" err="1">
                <a:solidFill>
                  <a:srgbClr val="000000"/>
                </a:solidFill>
                <a:latin typeface="HK Grotesk"/>
              </a:rPr>
              <a:t>tekrar</a:t>
            </a:r>
            <a:r>
              <a:rPr lang="en-US" sz="2641" dirty="0">
                <a:solidFill>
                  <a:srgbClr val="000000"/>
                </a:solidFill>
                <a:latin typeface="HK Grotesk"/>
              </a:rPr>
              <a:t> </a:t>
            </a:r>
            <a:r>
              <a:rPr lang="en-US" sz="2641" dirty="0" err="1">
                <a:solidFill>
                  <a:srgbClr val="000000"/>
                </a:solidFill>
                <a:latin typeface="HK Grotesk"/>
              </a:rPr>
              <a:t>popüler</a:t>
            </a:r>
            <a:r>
              <a:rPr lang="en-US" sz="2641" dirty="0">
                <a:solidFill>
                  <a:srgbClr val="000000"/>
                </a:solidFill>
                <a:latin typeface="HK Grotesk"/>
              </a:rPr>
              <a:t> hale </a:t>
            </a:r>
            <a:r>
              <a:rPr lang="en-US" sz="2641" dirty="0" err="1">
                <a:solidFill>
                  <a:srgbClr val="000000"/>
                </a:solidFill>
                <a:latin typeface="HK Grotesk"/>
              </a:rPr>
              <a:t>gelmesini</a:t>
            </a:r>
            <a:r>
              <a:rPr lang="en-US" sz="2641" dirty="0">
                <a:solidFill>
                  <a:srgbClr val="000000"/>
                </a:solidFill>
                <a:latin typeface="HK Grotesk"/>
              </a:rPr>
              <a:t> </a:t>
            </a:r>
            <a:r>
              <a:rPr lang="en-US" sz="2641" dirty="0" err="1">
                <a:solidFill>
                  <a:srgbClr val="000000"/>
                </a:solidFill>
                <a:latin typeface="HK Grotesk"/>
              </a:rPr>
              <a:t>sağlamıştır</a:t>
            </a:r>
            <a:r>
              <a:rPr lang="en-US" sz="2641" dirty="0">
                <a:solidFill>
                  <a:srgbClr val="000000"/>
                </a:solidFill>
                <a:latin typeface="HK Grotesk"/>
              </a:rPr>
              <a:t>. Alex </a:t>
            </a:r>
            <a:r>
              <a:rPr lang="en-US" sz="2641" dirty="0" err="1">
                <a:solidFill>
                  <a:srgbClr val="000000"/>
                </a:solidFill>
                <a:latin typeface="HK Grotesk"/>
              </a:rPr>
              <a:t>Krizhevsky</a:t>
            </a:r>
            <a:r>
              <a:rPr lang="en-US" sz="2641" dirty="0">
                <a:solidFill>
                  <a:srgbClr val="000000"/>
                </a:solidFill>
                <a:latin typeface="HK Grotesk"/>
              </a:rPr>
              <a:t>, Ilya </a:t>
            </a:r>
            <a:r>
              <a:rPr lang="en-US" sz="2641" dirty="0" err="1">
                <a:solidFill>
                  <a:srgbClr val="000000"/>
                </a:solidFill>
                <a:latin typeface="HK Grotesk"/>
              </a:rPr>
              <a:t>Sutskever</a:t>
            </a:r>
            <a:r>
              <a:rPr lang="en-US" sz="2641" dirty="0">
                <a:solidFill>
                  <a:srgbClr val="000000"/>
                </a:solidFill>
                <a:latin typeface="HK Grotesk"/>
              </a:rPr>
              <a:t> </a:t>
            </a:r>
            <a:r>
              <a:rPr lang="en-US" sz="2641" dirty="0" err="1">
                <a:solidFill>
                  <a:srgbClr val="000000"/>
                </a:solidFill>
                <a:latin typeface="HK Grotesk"/>
              </a:rPr>
              <a:t>ve</a:t>
            </a:r>
            <a:r>
              <a:rPr lang="en-US" sz="2641" dirty="0">
                <a:solidFill>
                  <a:srgbClr val="000000"/>
                </a:solidFill>
                <a:latin typeface="HK Grotesk"/>
              </a:rPr>
              <a:t> Geoffrey Hinton </a:t>
            </a:r>
            <a:r>
              <a:rPr lang="en-US" sz="2641" dirty="0" err="1">
                <a:solidFill>
                  <a:srgbClr val="000000"/>
                </a:solidFill>
                <a:latin typeface="HK Grotesk"/>
              </a:rPr>
              <a:t>tarafından</a:t>
            </a:r>
            <a:r>
              <a:rPr lang="en-US" sz="2641" dirty="0">
                <a:solidFill>
                  <a:srgbClr val="000000"/>
                </a:solidFill>
                <a:latin typeface="HK Grotesk"/>
              </a:rPr>
              <a:t> </a:t>
            </a:r>
            <a:r>
              <a:rPr lang="en-US" sz="2641" dirty="0" err="1">
                <a:solidFill>
                  <a:srgbClr val="000000"/>
                </a:solidFill>
                <a:latin typeface="HK Grotesk"/>
              </a:rPr>
              <a:t>geliştirilmiştir</a:t>
            </a:r>
            <a:r>
              <a:rPr lang="en-US" sz="2641" dirty="0">
                <a:solidFill>
                  <a:srgbClr val="000000"/>
                </a:solidFill>
                <a:latin typeface="HK Grotesk"/>
              </a:rPr>
              <a:t>. </a:t>
            </a:r>
            <a:r>
              <a:rPr lang="en-US" sz="2641" dirty="0" err="1">
                <a:solidFill>
                  <a:srgbClr val="000000"/>
                </a:solidFill>
                <a:latin typeface="HK Grotesk"/>
              </a:rPr>
              <a:t>Uzaktan</a:t>
            </a:r>
            <a:r>
              <a:rPr lang="en-US" sz="2641" dirty="0">
                <a:solidFill>
                  <a:srgbClr val="000000"/>
                </a:solidFill>
                <a:latin typeface="HK Grotesk"/>
              </a:rPr>
              <a:t> </a:t>
            </a:r>
            <a:r>
              <a:rPr lang="en-US" sz="2641" dirty="0" err="1">
                <a:solidFill>
                  <a:srgbClr val="000000"/>
                </a:solidFill>
                <a:latin typeface="HK Grotesk"/>
              </a:rPr>
              <a:t>algılama</a:t>
            </a:r>
            <a:r>
              <a:rPr lang="en-US" sz="2641" dirty="0">
                <a:solidFill>
                  <a:srgbClr val="000000"/>
                </a:solidFill>
                <a:latin typeface="HK Grotesk"/>
              </a:rPr>
              <a:t>, </a:t>
            </a:r>
            <a:r>
              <a:rPr lang="en-US" sz="2641" dirty="0" err="1">
                <a:solidFill>
                  <a:srgbClr val="000000"/>
                </a:solidFill>
                <a:latin typeface="HK Grotesk"/>
              </a:rPr>
              <a:t>yabancı</a:t>
            </a:r>
            <a:r>
              <a:rPr lang="en-US" sz="2641" dirty="0">
                <a:solidFill>
                  <a:srgbClr val="000000"/>
                </a:solidFill>
                <a:latin typeface="HK Grotesk"/>
              </a:rPr>
              <a:t> </a:t>
            </a:r>
            <a:r>
              <a:rPr lang="en-US" sz="2641" dirty="0" err="1">
                <a:solidFill>
                  <a:srgbClr val="000000"/>
                </a:solidFill>
                <a:latin typeface="HK Grotesk"/>
              </a:rPr>
              <a:t>otların</a:t>
            </a:r>
            <a:r>
              <a:rPr lang="en-US" sz="2641" dirty="0">
                <a:solidFill>
                  <a:srgbClr val="000000"/>
                </a:solidFill>
                <a:latin typeface="HK Grotesk"/>
              </a:rPr>
              <a:t> </a:t>
            </a:r>
            <a:r>
              <a:rPr lang="en-US" sz="2641" dirty="0" err="1">
                <a:solidFill>
                  <a:srgbClr val="000000"/>
                </a:solidFill>
                <a:latin typeface="HK Grotesk"/>
              </a:rPr>
              <a:t>birbirinden</a:t>
            </a:r>
            <a:r>
              <a:rPr lang="en-US" sz="2641" dirty="0">
                <a:solidFill>
                  <a:srgbClr val="000000"/>
                </a:solidFill>
                <a:latin typeface="HK Grotesk"/>
              </a:rPr>
              <a:t> </a:t>
            </a:r>
            <a:r>
              <a:rPr lang="en-US" sz="2641" dirty="0" err="1">
                <a:solidFill>
                  <a:srgbClr val="000000"/>
                </a:solidFill>
                <a:latin typeface="HK Grotesk"/>
              </a:rPr>
              <a:t>ayırt</a:t>
            </a:r>
            <a:r>
              <a:rPr lang="en-US" sz="2641" dirty="0">
                <a:solidFill>
                  <a:srgbClr val="000000"/>
                </a:solidFill>
                <a:latin typeface="HK Grotesk"/>
              </a:rPr>
              <a:t> </a:t>
            </a:r>
            <a:r>
              <a:rPr lang="en-US" sz="2641" dirty="0" err="1">
                <a:solidFill>
                  <a:srgbClr val="000000"/>
                </a:solidFill>
                <a:latin typeface="HK Grotesk"/>
              </a:rPr>
              <a:t>edilmesi</a:t>
            </a:r>
            <a:r>
              <a:rPr lang="en-US" sz="2641" dirty="0">
                <a:solidFill>
                  <a:srgbClr val="000000"/>
                </a:solidFill>
                <a:latin typeface="HK Grotesk"/>
              </a:rPr>
              <a:t>, </a:t>
            </a:r>
            <a:r>
              <a:rPr lang="en-US" sz="2641" dirty="0" err="1">
                <a:solidFill>
                  <a:srgbClr val="000000"/>
                </a:solidFill>
                <a:latin typeface="HK Grotesk"/>
              </a:rPr>
              <a:t>araçların</a:t>
            </a:r>
            <a:r>
              <a:rPr lang="en-US" sz="2641" dirty="0">
                <a:solidFill>
                  <a:srgbClr val="000000"/>
                </a:solidFill>
                <a:latin typeface="HK Grotesk"/>
              </a:rPr>
              <a:t> </a:t>
            </a:r>
            <a:r>
              <a:rPr lang="en-US" sz="2641" dirty="0" err="1">
                <a:solidFill>
                  <a:srgbClr val="000000"/>
                </a:solidFill>
                <a:latin typeface="HK Grotesk"/>
              </a:rPr>
              <a:t>sınıflandırılması</a:t>
            </a:r>
            <a:r>
              <a:rPr lang="en-US" sz="2641" dirty="0">
                <a:solidFill>
                  <a:srgbClr val="000000"/>
                </a:solidFill>
                <a:latin typeface="HK Grotesk"/>
              </a:rPr>
              <a:t> </a:t>
            </a:r>
            <a:r>
              <a:rPr lang="en-US" sz="2641" dirty="0" err="1">
                <a:solidFill>
                  <a:srgbClr val="000000"/>
                </a:solidFill>
                <a:latin typeface="HK Grotesk"/>
              </a:rPr>
              <a:t>örneklerinde</a:t>
            </a:r>
            <a:r>
              <a:rPr lang="en-US" sz="2641" dirty="0">
                <a:solidFill>
                  <a:srgbClr val="000000"/>
                </a:solidFill>
                <a:latin typeface="HK Grotesk"/>
              </a:rPr>
              <a:t> </a:t>
            </a:r>
            <a:r>
              <a:rPr lang="en-US" sz="2641" dirty="0" err="1">
                <a:solidFill>
                  <a:srgbClr val="000000"/>
                </a:solidFill>
                <a:latin typeface="HK Grotesk"/>
              </a:rPr>
              <a:t>sıklıkla</a:t>
            </a:r>
            <a:r>
              <a:rPr lang="en-US" sz="2641" dirty="0">
                <a:solidFill>
                  <a:srgbClr val="000000"/>
                </a:solidFill>
                <a:latin typeface="HK Grotesk"/>
              </a:rPr>
              <a:t> </a:t>
            </a:r>
            <a:r>
              <a:rPr lang="en-US" sz="2641" dirty="0" err="1">
                <a:solidFill>
                  <a:srgbClr val="000000"/>
                </a:solidFill>
                <a:latin typeface="HK Grotesk"/>
              </a:rPr>
              <a:t>kullanılır</a:t>
            </a:r>
            <a:r>
              <a:rPr lang="en-US" sz="2641" dirty="0">
                <a:solidFill>
                  <a:srgbClr val="000000"/>
                </a:solidFill>
                <a:latin typeface="HK Grotesk"/>
              </a:rPr>
              <a:t>.</a:t>
            </a:r>
          </a:p>
          <a:p>
            <a:pPr marL="570237" lvl="1" indent="-285118" algn="l">
              <a:lnSpc>
                <a:spcPts val="3697"/>
              </a:lnSpc>
              <a:buFont typeface="Arial"/>
              <a:buChar char="•"/>
            </a:pPr>
            <a:r>
              <a:rPr lang="en-US" sz="2641" dirty="0">
                <a:solidFill>
                  <a:srgbClr val="000000"/>
                </a:solidFill>
                <a:latin typeface="HK Grotesk"/>
              </a:rPr>
              <a:t> </a:t>
            </a:r>
            <a:r>
              <a:rPr lang="en-US" sz="2641" b="1" dirty="0" err="1">
                <a:solidFill>
                  <a:srgbClr val="000000"/>
                </a:solidFill>
                <a:latin typeface="HK Grotesk"/>
              </a:rPr>
              <a:t>GoogLeNet</a:t>
            </a:r>
            <a:r>
              <a:rPr lang="en-US" sz="2641" dirty="0">
                <a:solidFill>
                  <a:srgbClr val="000000"/>
                </a:solidFill>
                <a:latin typeface="HK Grotesk"/>
              </a:rPr>
              <a:t> —2014 </a:t>
            </a:r>
            <a:r>
              <a:rPr lang="en-US" sz="2641" dirty="0" err="1">
                <a:solidFill>
                  <a:srgbClr val="000000"/>
                </a:solidFill>
                <a:latin typeface="HK Grotesk"/>
              </a:rPr>
              <a:t>yılında</a:t>
            </a:r>
            <a:r>
              <a:rPr lang="en-US" sz="2641" dirty="0">
                <a:solidFill>
                  <a:srgbClr val="000000"/>
                </a:solidFill>
                <a:latin typeface="HK Grotesk"/>
              </a:rPr>
              <a:t> Google </a:t>
            </a:r>
            <a:r>
              <a:rPr lang="en-US" sz="2641" dirty="0" err="1">
                <a:solidFill>
                  <a:srgbClr val="000000"/>
                </a:solidFill>
                <a:latin typeface="HK Grotesk"/>
              </a:rPr>
              <a:t>tarafından</a:t>
            </a:r>
            <a:r>
              <a:rPr lang="en-US" sz="2641" dirty="0">
                <a:solidFill>
                  <a:srgbClr val="000000"/>
                </a:solidFill>
                <a:latin typeface="HK Grotesk"/>
              </a:rPr>
              <a:t> </a:t>
            </a:r>
            <a:r>
              <a:rPr lang="en-US" sz="2641" dirty="0" err="1">
                <a:solidFill>
                  <a:srgbClr val="000000"/>
                </a:solidFill>
                <a:latin typeface="HK Grotesk"/>
              </a:rPr>
              <a:t>geliştirilen</a:t>
            </a:r>
            <a:r>
              <a:rPr lang="en-US" sz="2641" dirty="0">
                <a:solidFill>
                  <a:srgbClr val="000000"/>
                </a:solidFill>
                <a:latin typeface="HK Grotesk"/>
              </a:rPr>
              <a:t>, </a:t>
            </a:r>
            <a:r>
              <a:rPr lang="en-US" sz="2641" dirty="0" err="1">
                <a:solidFill>
                  <a:srgbClr val="000000"/>
                </a:solidFill>
                <a:latin typeface="HK Grotesk"/>
              </a:rPr>
              <a:t>hesaplama</a:t>
            </a:r>
            <a:r>
              <a:rPr lang="en-US" sz="2641" dirty="0">
                <a:solidFill>
                  <a:srgbClr val="000000"/>
                </a:solidFill>
                <a:latin typeface="HK Grotesk"/>
              </a:rPr>
              <a:t> </a:t>
            </a:r>
            <a:r>
              <a:rPr lang="en-US" sz="2641" dirty="0" err="1">
                <a:solidFill>
                  <a:srgbClr val="000000"/>
                </a:solidFill>
                <a:latin typeface="HK Grotesk"/>
              </a:rPr>
              <a:t>maliyetinin</a:t>
            </a:r>
            <a:r>
              <a:rPr lang="en-US" sz="2641" dirty="0">
                <a:solidFill>
                  <a:srgbClr val="000000"/>
                </a:solidFill>
                <a:latin typeface="HK Grotesk"/>
              </a:rPr>
              <a:t> </a:t>
            </a:r>
            <a:r>
              <a:rPr lang="en-US" sz="2641" dirty="0" err="1">
                <a:solidFill>
                  <a:srgbClr val="000000"/>
                </a:solidFill>
                <a:latin typeface="HK Grotesk"/>
              </a:rPr>
              <a:t>yüksek</a:t>
            </a:r>
            <a:r>
              <a:rPr lang="en-US" sz="2641" dirty="0">
                <a:solidFill>
                  <a:srgbClr val="000000"/>
                </a:solidFill>
                <a:latin typeface="HK Grotesk"/>
              </a:rPr>
              <a:t> </a:t>
            </a:r>
            <a:r>
              <a:rPr lang="en-US" sz="2641" dirty="0" err="1">
                <a:solidFill>
                  <a:srgbClr val="000000"/>
                </a:solidFill>
                <a:latin typeface="HK Grotesk"/>
              </a:rPr>
              <a:t>olduğu</a:t>
            </a:r>
            <a:r>
              <a:rPr lang="en-US" sz="2641" dirty="0">
                <a:solidFill>
                  <a:srgbClr val="000000"/>
                </a:solidFill>
                <a:latin typeface="HK Grotesk"/>
              </a:rPr>
              <a:t> </a:t>
            </a:r>
            <a:r>
              <a:rPr lang="en-US" sz="2641" dirty="0" err="1">
                <a:solidFill>
                  <a:srgbClr val="000000"/>
                </a:solidFill>
                <a:latin typeface="HK Grotesk"/>
              </a:rPr>
              <a:t>yapay</a:t>
            </a:r>
            <a:r>
              <a:rPr lang="en-US" sz="2641" dirty="0">
                <a:solidFill>
                  <a:srgbClr val="000000"/>
                </a:solidFill>
                <a:latin typeface="HK Grotesk"/>
              </a:rPr>
              <a:t> </a:t>
            </a:r>
            <a:r>
              <a:rPr lang="en-US" sz="2641" dirty="0" err="1">
                <a:solidFill>
                  <a:srgbClr val="000000"/>
                </a:solidFill>
                <a:latin typeface="HK Grotesk"/>
              </a:rPr>
              <a:t>zekâ</a:t>
            </a:r>
            <a:r>
              <a:rPr lang="en-US" sz="2641" dirty="0">
                <a:solidFill>
                  <a:srgbClr val="000000"/>
                </a:solidFill>
                <a:latin typeface="HK Grotesk"/>
              </a:rPr>
              <a:t> </a:t>
            </a:r>
            <a:r>
              <a:rPr lang="en-US" sz="2641" dirty="0" err="1">
                <a:solidFill>
                  <a:srgbClr val="000000"/>
                </a:solidFill>
                <a:latin typeface="HK Grotesk"/>
              </a:rPr>
              <a:t>uygulamalarında</a:t>
            </a:r>
            <a:r>
              <a:rPr lang="en-US" sz="2641" dirty="0">
                <a:solidFill>
                  <a:srgbClr val="000000"/>
                </a:solidFill>
                <a:latin typeface="HK Grotesk"/>
              </a:rPr>
              <a:t> </a:t>
            </a:r>
            <a:r>
              <a:rPr lang="en-US" sz="2641" dirty="0" err="1">
                <a:solidFill>
                  <a:srgbClr val="000000"/>
                </a:solidFill>
                <a:latin typeface="HK Grotesk"/>
              </a:rPr>
              <a:t>hız</a:t>
            </a:r>
            <a:r>
              <a:rPr lang="en-US" sz="2641" dirty="0">
                <a:solidFill>
                  <a:srgbClr val="000000"/>
                </a:solidFill>
                <a:latin typeface="HK Grotesk"/>
              </a:rPr>
              <a:t> </a:t>
            </a:r>
            <a:r>
              <a:rPr lang="en-US" sz="2641" dirty="0" err="1">
                <a:solidFill>
                  <a:srgbClr val="000000"/>
                </a:solidFill>
                <a:latin typeface="HK Grotesk"/>
              </a:rPr>
              <a:t>ve</a:t>
            </a:r>
            <a:r>
              <a:rPr lang="en-US" sz="2641" dirty="0">
                <a:solidFill>
                  <a:srgbClr val="000000"/>
                </a:solidFill>
                <a:latin typeface="HK Grotesk"/>
              </a:rPr>
              <a:t> </a:t>
            </a:r>
            <a:r>
              <a:rPr lang="en-US" sz="2641" dirty="0" err="1">
                <a:solidFill>
                  <a:srgbClr val="000000"/>
                </a:solidFill>
                <a:latin typeface="HK Grotesk"/>
              </a:rPr>
              <a:t>başarımı</a:t>
            </a:r>
            <a:r>
              <a:rPr lang="en-US" sz="2641" dirty="0">
                <a:solidFill>
                  <a:srgbClr val="000000"/>
                </a:solidFill>
                <a:latin typeface="HK Grotesk"/>
              </a:rPr>
              <a:t> </a:t>
            </a:r>
            <a:r>
              <a:rPr lang="en-US" sz="2641" dirty="0" err="1">
                <a:solidFill>
                  <a:srgbClr val="000000"/>
                </a:solidFill>
                <a:latin typeface="HK Grotesk"/>
              </a:rPr>
              <a:t>oldukça</a:t>
            </a:r>
            <a:r>
              <a:rPr lang="en-US" sz="2641" dirty="0">
                <a:solidFill>
                  <a:srgbClr val="000000"/>
                </a:solidFill>
                <a:latin typeface="HK Grotesk"/>
              </a:rPr>
              <a:t> </a:t>
            </a:r>
            <a:r>
              <a:rPr lang="en-US" sz="2641" dirty="0" err="1">
                <a:solidFill>
                  <a:srgbClr val="000000"/>
                </a:solidFill>
                <a:latin typeface="HK Grotesk"/>
              </a:rPr>
              <a:t>yüksek</a:t>
            </a:r>
            <a:r>
              <a:rPr lang="en-US" sz="2641" dirty="0">
                <a:solidFill>
                  <a:srgbClr val="000000"/>
                </a:solidFill>
                <a:latin typeface="HK Grotesk"/>
              </a:rPr>
              <a:t> </a:t>
            </a:r>
            <a:r>
              <a:rPr lang="en-US" sz="2641" dirty="0" err="1">
                <a:solidFill>
                  <a:srgbClr val="000000"/>
                </a:solidFill>
                <a:latin typeface="HK Grotesk"/>
              </a:rPr>
              <a:t>olan</a:t>
            </a:r>
            <a:r>
              <a:rPr lang="en-US" sz="2641" dirty="0">
                <a:solidFill>
                  <a:srgbClr val="000000"/>
                </a:solidFill>
                <a:latin typeface="HK Grotesk"/>
              </a:rPr>
              <a:t> </a:t>
            </a:r>
            <a:r>
              <a:rPr lang="en-US" sz="2641" dirty="0" err="1">
                <a:solidFill>
                  <a:srgbClr val="000000"/>
                </a:solidFill>
                <a:latin typeface="HK Grotesk"/>
              </a:rPr>
              <a:t>bir</a:t>
            </a:r>
            <a:r>
              <a:rPr lang="en-US" sz="2641" dirty="0">
                <a:solidFill>
                  <a:srgbClr val="000000"/>
                </a:solidFill>
                <a:latin typeface="HK Grotesk"/>
              </a:rPr>
              <a:t> CNN </a:t>
            </a:r>
            <a:r>
              <a:rPr lang="en-US" sz="2641" dirty="0" err="1">
                <a:solidFill>
                  <a:srgbClr val="000000"/>
                </a:solidFill>
                <a:latin typeface="HK Grotesk"/>
              </a:rPr>
              <a:t>mimarisidir</a:t>
            </a:r>
            <a:r>
              <a:rPr lang="en-US" sz="2641" dirty="0">
                <a:solidFill>
                  <a:srgbClr val="000000"/>
                </a:solidFill>
                <a:latin typeface="HK Grotesk"/>
              </a:rPr>
              <a:t>. </a:t>
            </a:r>
            <a:r>
              <a:rPr lang="en-US" sz="2641" dirty="0" err="1">
                <a:solidFill>
                  <a:srgbClr val="000000"/>
                </a:solidFill>
                <a:latin typeface="HK Grotesk"/>
              </a:rPr>
              <a:t>Yüz</a:t>
            </a:r>
            <a:r>
              <a:rPr lang="en-US" sz="2641" dirty="0">
                <a:solidFill>
                  <a:srgbClr val="000000"/>
                </a:solidFill>
                <a:latin typeface="HK Grotesk"/>
              </a:rPr>
              <a:t> </a:t>
            </a:r>
            <a:r>
              <a:rPr lang="en-US" sz="2641" dirty="0" err="1">
                <a:solidFill>
                  <a:srgbClr val="000000"/>
                </a:solidFill>
                <a:latin typeface="HK Grotesk"/>
              </a:rPr>
              <a:t>tanıma</a:t>
            </a:r>
            <a:r>
              <a:rPr lang="en-US" sz="2641" dirty="0">
                <a:solidFill>
                  <a:srgbClr val="000000"/>
                </a:solidFill>
                <a:latin typeface="HK Grotesk"/>
              </a:rPr>
              <a:t> </a:t>
            </a:r>
            <a:r>
              <a:rPr lang="en-US" sz="2641" dirty="0" err="1">
                <a:solidFill>
                  <a:srgbClr val="000000"/>
                </a:solidFill>
                <a:latin typeface="HK Grotesk"/>
              </a:rPr>
              <a:t>ve</a:t>
            </a:r>
            <a:r>
              <a:rPr lang="en-US" sz="2641" dirty="0">
                <a:solidFill>
                  <a:srgbClr val="000000"/>
                </a:solidFill>
                <a:latin typeface="HK Grotesk"/>
              </a:rPr>
              <a:t> </a:t>
            </a:r>
            <a:r>
              <a:rPr lang="en-US" sz="2641" dirty="0" err="1">
                <a:solidFill>
                  <a:srgbClr val="000000"/>
                </a:solidFill>
                <a:latin typeface="HK Grotesk"/>
              </a:rPr>
              <a:t>algılama</a:t>
            </a:r>
            <a:r>
              <a:rPr lang="en-US" sz="2641" dirty="0">
                <a:solidFill>
                  <a:srgbClr val="000000"/>
                </a:solidFill>
                <a:latin typeface="HK Grotesk"/>
              </a:rPr>
              <a:t> </a:t>
            </a:r>
            <a:r>
              <a:rPr lang="en-US" sz="2641" dirty="0" err="1">
                <a:solidFill>
                  <a:srgbClr val="000000"/>
                </a:solidFill>
                <a:latin typeface="HK Grotesk"/>
              </a:rPr>
              <a:t>sistemlerinde</a:t>
            </a:r>
            <a:r>
              <a:rPr lang="en-US" sz="2641" dirty="0">
                <a:solidFill>
                  <a:srgbClr val="000000"/>
                </a:solidFill>
                <a:latin typeface="HK Grotesk"/>
              </a:rPr>
              <a:t> </a:t>
            </a:r>
            <a:r>
              <a:rPr lang="en-US" sz="2641" dirty="0" err="1">
                <a:solidFill>
                  <a:srgbClr val="000000"/>
                </a:solidFill>
                <a:latin typeface="HK Grotesk"/>
              </a:rPr>
              <a:t>sıklıkla</a:t>
            </a:r>
            <a:r>
              <a:rPr lang="en-US" sz="2641" dirty="0">
                <a:solidFill>
                  <a:srgbClr val="000000"/>
                </a:solidFill>
                <a:latin typeface="HK Grotesk"/>
              </a:rPr>
              <a:t> </a:t>
            </a:r>
            <a:r>
              <a:rPr lang="en-US" sz="2641" dirty="0" err="1">
                <a:solidFill>
                  <a:srgbClr val="000000"/>
                </a:solidFill>
                <a:latin typeface="HK Grotesk"/>
              </a:rPr>
              <a:t>kullanılır</a:t>
            </a:r>
            <a:r>
              <a:rPr lang="en-US" sz="2641" dirty="0">
                <a:solidFill>
                  <a:srgbClr val="000000"/>
                </a:solidFill>
                <a:latin typeface="HK Grotesk"/>
              </a:rPr>
              <a:t>.</a:t>
            </a:r>
          </a:p>
          <a:p>
            <a:pPr marL="570237" lvl="1" indent="-285118" algn="l">
              <a:lnSpc>
                <a:spcPts val="3697"/>
              </a:lnSpc>
              <a:buFont typeface="Arial"/>
              <a:buChar char="•"/>
            </a:pPr>
            <a:r>
              <a:rPr lang="en-US" sz="2641" dirty="0">
                <a:solidFill>
                  <a:srgbClr val="000000"/>
                </a:solidFill>
                <a:latin typeface="HK Grotesk"/>
              </a:rPr>
              <a:t> </a:t>
            </a:r>
            <a:r>
              <a:rPr lang="en-US" sz="2641" b="1" dirty="0" err="1">
                <a:solidFill>
                  <a:srgbClr val="000000"/>
                </a:solidFill>
                <a:latin typeface="HK Grotesk"/>
              </a:rPr>
              <a:t>VGGNet</a:t>
            </a:r>
            <a:r>
              <a:rPr lang="en-US" sz="2641" b="1" dirty="0">
                <a:solidFill>
                  <a:srgbClr val="000000"/>
                </a:solidFill>
                <a:latin typeface="HK Grotesk"/>
              </a:rPr>
              <a:t> </a:t>
            </a:r>
            <a:r>
              <a:rPr lang="en-US" sz="2641" dirty="0">
                <a:solidFill>
                  <a:srgbClr val="000000"/>
                </a:solidFill>
                <a:latin typeface="HK Grotesk"/>
              </a:rPr>
              <a:t>— Bu </a:t>
            </a:r>
            <a:r>
              <a:rPr lang="en-US" sz="2641" dirty="0" err="1">
                <a:solidFill>
                  <a:srgbClr val="000000"/>
                </a:solidFill>
                <a:latin typeface="HK Grotesk"/>
              </a:rPr>
              <a:t>ağ</a:t>
            </a:r>
            <a:r>
              <a:rPr lang="en-US" sz="2641" dirty="0">
                <a:solidFill>
                  <a:srgbClr val="000000"/>
                </a:solidFill>
                <a:latin typeface="HK Grotesk"/>
              </a:rPr>
              <a:t>, VGG Group (Oxford) </a:t>
            </a:r>
            <a:r>
              <a:rPr lang="en-US" sz="2641" dirty="0" err="1">
                <a:solidFill>
                  <a:srgbClr val="000000"/>
                </a:solidFill>
                <a:latin typeface="HK Grotesk"/>
              </a:rPr>
              <a:t>tarafından</a:t>
            </a:r>
            <a:r>
              <a:rPr lang="en-US" sz="2641" dirty="0">
                <a:solidFill>
                  <a:srgbClr val="000000"/>
                </a:solidFill>
                <a:latin typeface="HK Grotesk"/>
              </a:rPr>
              <a:t> </a:t>
            </a:r>
            <a:r>
              <a:rPr lang="en-US" sz="2641" dirty="0" err="1">
                <a:solidFill>
                  <a:srgbClr val="000000"/>
                </a:solidFill>
                <a:latin typeface="HK Grotesk"/>
              </a:rPr>
              <a:t>geliştirilmiştir</a:t>
            </a:r>
            <a:r>
              <a:rPr lang="en-US" sz="2641" dirty="0">
                <a:solidFill>
                  <a:srgbClr val="000000"/>
                </a:solidFill>
                <a:latin typeface="HK Grotesk"/>
              </a:rPr>
              <a:t>. VGG </a:t>
            </a:r>
            <a:r>
              <a:rPr lang="en-US" sz="2641" dirty="0" err="1">
                <a:solidFill>
                  <a:srgbClr val="000000"/>
                </a:solidFill>
                <a:latin typeface="HK Grotesk"/>
              </a:rPr>
              <a:t>mimarisi</a:t>
            </a:r>
            <a:r>
              <a:rPr lang="en-US" sz="2641" dirty="0">
                <a:solidFill>
                  <a:srgbClr val="000000"/>
                </a:solidFill>
                <a:latin typeface="HK Grotesk"/>
              </a:rPr>
              <a:t>, </a:t>
            </a:r>
            <a:r>
              <a:rPr lang="en-US" sz="2641" dirty="0" err="1">
                <a:solidFill>
                  <a:srgbClr val="000000"/>
                </a:solidFill>
                <a:latin typeface="HK Grotesk"/>
              </a:rPr>
              <a:t>AlexNet</a:t>
            </a:r>
            <a:r>
              <a:rPr lang="en-US" sz="2641" dirty="0">
                <a:solidFill>
                  <a:srgbClr val="000000"/>
                </a:solidFill>
                <a:latin typeface="HK Grotesk"/>
              </a:rPr>
              <a:t> </a:t>
            </a:r>
            <a:r>
              <a:rPr lang="en-US" sz="2641" dirty="0" err="1">
                <a:solidFill>
                  <a:srgbClr val="000000"/>
                </a:solidFill>
                <a:latin typeface="HK Grotesk"/>
              </a:rPr>
              <a:t>mimarisinde</a:t>
            </a:r>
            <a:r>
              <a:rPr lang="en-US" sz="2641" dirty="0">
                <a:solidFill>
                  <a:srgbClr val="000000"/>
                </a:solidFill>
                <a:latin typeface="HK Grotesk"/>
              </a:rPr>
              <a:t> </a:t>
            </a:r>
            <a:r>
              <a:rPr lang="en-US" sz="2641" dirty="0" err="1">
                <a:solidFill>
                  <a:srgbClr val="000000"/>
                </a:solidFill>
                <a:latin typeface="HK Grotesk"/>
              </a:rPr>
              <a:t>kullanılan</a:t>
            </a:r>
            <a:r>
              <a:rPr lang="en-US" sz="2641" dirty="0">
                <a:solidFill>
                  <a:srgbClr val="000000"/>
                </a:solidFill>
                <a:latin typeface="HK Grotesk"/>
              </a:rPr>
              <a:t> </a:t>
            </a:r>
            <a:r>
              <a:rPr lang="en-US" sz="2641" dirty="0" err="1">
                <a:solidFill>
                  <a:srgbClr val="000000"/>
                </a:solidFill>
                <a:latin typeface="HK Grotesk"/>
              </a:rPr>
              <a:t>yüksek</a:t>
            </a:r>
            <a:r>
              <a:rPr lang="en-US" sz="2641" dirty="0">
                <a:solidFill>
                  <a:srgbClr val="000000"/>
                </a:solidFill>
                <a:latin typeface="HK Grotesk"/>
              </a:rPr>
              <a:t> </a:t>
            </a:r>
            <a:r>
              <a:rPr lang="en-US" sz="2641" dirty="0" err="1">
                <a:solidFill>
                  <a:srgbClr val="000000"/>
                </a:solidFill>
                <a:latin typeface="HK Grotesk"/>
              </a:rPr>
              <a:t>işlevci</a:t>
            </a:r>
            <a:r>
              <a:rPr lang="en-US" sz="2641" dirty="0">
                <a:solidFill>
                  <a:srgbClr val="000000"/>
                </a:solidFill>
                <a:latin typeface="HK Grotesk"/>
              </a:rPr>
              <a:t> (kernel) </a:t>
            </a:r>
            <a:r>
              <a:rPr lang="en-US" sz="2641" dirty="0" err="1">
                <a:solidFill>
                  <a:srgbClr val="000000"/>
                </a:solidFill>
                <a:latin typeface="HK Grotesk"/>
              </a:rPr>
              <a:t>boyutlarının</a:t>
            </a:r>
            <a:r>
              <a:rPr lang="en-US" sz="2641" dirty="0">
                <a:solidFill>
                  <a:srgbClr val="000000"/>
                </a:solidFill>
                <a:latin typeface="HK Grotesk"/>
              </a:rPr>
              <a:t> </a:t>
            </a:r>
            <a:r>
              <a:rPr lang="en-US" sz="2641" dirty="0" err="1">
                <a:solidFill>
                  <a:srgbClr val="000000"/>
                </a:solidFill>
                <a:latin typeface="HK Grotesk"/>
              </a:rPr>
              <a:t>azaltılması</a:t>
            </a:r>
            <a:r>
              <a:rPr lang="en-US" sz="2641" dirty="0">
                <a:solidFill>
                  <a:srgbClr val="000000"/>
                </a:solidFill>
                <a:latin typeface="HK Grotesk"/>
              </a:rPr>
              <a:t> </a:t>
            </a:r>
            <a:r>
              <a:rPr lang="en-US" sz="2641" dirty="0" err="1">
                <a:solidFill>
                  <a:srgbClr val="000000"/>
                </a:solidFill>
                <a:latin typeface="HK Grotesk"/>
              </a:rPr>
              <a:t>ile</a:t>
            </a:r>
            <a:r>
              <a:rPr lang="en-US" sz="2641" dirty="0">
                <a:solidFill>
                  <a:srgbClr val="000000"/>
                </a:solidFill>
                <a:latin typeface="HK Grotesk"/>
              </a:rPr>
              <a:t> </a:t>
            </a:r>
            <a:r>
              <a:rPr lang="en-US" sz="2641" dirty="0" err="1">
                <a:solidFill>
                  <a:srgbClr val="000000"/>
                </a:solidFill>
                <a:latin typeface="HK Grotesk"/>
              </a:rPr>
              <a:t>oluşturulmuştur</a:t>
            </a:r>
            <a:r>
              <a:rPr lang="en-US" sz="2641" dirty="0">
                <a:solidFill>
                  <a:srgbClr val="000000"/>
                </a:solidFill>
                <a:latin typeface="HK Grotesk"/>
              </a:rPr>
              <a:t>. VGG </a:t>
            </a:r>
            <a:r>
              <a:rPr lang="en-US" sz="2641" dirty="0" err="1">
                <a:solidFill>
                  <a:srgbClr val="000000"/>
                </a:solidFill>
                <a:latin typeface="HK Grotesk"/>
              </a:rPr>
              <a:t>mimarisi</a:t>
            </a:r>
            <a:r>
              <a:rPr lang="en-US" sz="2641" dirty="0">
                <a:solidFill>
                  <a:srgbClr val="000000"/>
                </a:solidFill>
                <a:latin typeface="HK Grotesk"/>
              </a:rPr>
              <a:t> </a:t>
            </a:r>
            <a:r>
              <a:rPr lang="en-US" sz="2641" dirty="0" err="1">
                <a:solidFill>
                  <a:srgbClr val="000000"/>
                </a:solidFill>
                <a:latin typeface="HK Grotesk"/>
              </a:rPr>
              <a:t>konvolüsyonel</a:t>
            </a:r>
            <a:r>
              <a:rPr lang="en-US" sz="2641" dirty="0">
                <a:solidFill>
                  <a:srgbClr val="000000"/>
                </a:solidFill>
                <a:latin typeface="HK Grotesk"/>
              </a:rPr>
              <a:t> </a:t>
            </a:r>
            <a:r>
              <a:rPr lang="en-US" sz="2641" dirty="0" err="1">
                <a:solidFill>
                  <a:srgbClr val="000000"/>
                </a:solidFill>
                <a:latin typeface="HK Grotesk"/>
              </a:rPr>
              <a:t>sinir</a:t>
            </a:r>
            <a:r>
              <a:rPr lang="en-US" sz="2641" dirty="0">
                <a:solidFill>
                  <a:srgbClr val="000000"/>
                </a:solidFill>
                <a:latin typeface="HK Grotesk"/>
              </a:rPr>
              <a:t> </a:t>
            </a:r>
            <a:r>
              <a:rPr lang="en-US" sz="2641" dirty="0" err="1">
                <a:solidFill>
                  <a:srgbClr val="000000"/>
                </a:solidFill>
                <a:latin typeface="HK Grotesk"/>
              </a:rPr>
              <a:t>ağının</a:t>
            </a:r>
            <a:r>
              <a:rPr lang="en-US" sz="2641" dirty="0">
                <a:solidFill>
                  <a:srgbClr val="000000"/>
                </a:solidFill>
                <a:latin typeface="HK Grotesk"/>
              </a:rPr>
              <a:t> </a:t>
            </a:r>
            <a:r>
              <a:rPr lang="en-US" sz="2641" dirty="0" err="1">
                <a:solidFill>
                  <a:srgbClr val="000000"/>
                </a:solidFill>
                <a:latin typeface="HK Grotesk"/>
              </a:rPr>
              <a:t>başarımının</a:t>
            </a:r>
            <a:r>
              <a:rPr lang="en-US" sz="2641" dirty="0">
                <a:solidFill>
                  <a:srgbClr val="000000"/>
                </a:solidFill>
                <a:latin typeface="HK Grotesk"/>
              </a:rPr>
              <a:t> </a:t>
            </a:r>
            <a:r>
              <a:rPr lang="en-US" sz="2641" dirty="0" err="1">
                <a:solidFill>
                  <a:srgbClr val="000000"/>
                </a:solidFill>
                <a:latin typeface="HK Grotesk"/>
              </a:rPr>
              <a:t>arttırılması</a:t>
            </a:r>
            <a:r>
              <a:rPr lang="en-US" sz="2641" dirty="0">
                <a:solidFill>
                  <a:srgbClr val="000000"/>
                </a:solidFill>
                <a:latin typeface="HK Grotesk"/>
              </a:rPr>
              <a:t> </a:t>
            </a:r>
            <a:r>
              <a:rPr lang="en-US" sz="2641" dirty="0" err="1">
                <a:solidFill>
                  <a:srgbClr val="000000"/>
                </a:solidFill>
                <a:latin typeface="HK Grotesk"/>
              </a:rPr>
              <a:t>daha</a:t>
            </a:r>
            <a:r>
              <a:rPr lang="en-US" sz="2641" dirty="0">
                <a:solidFill>
                  <a:srgbClr val="000000"/>
                </a:solidFill>
                <a:latin typeface="HK Grotesk"/>
              </a:rPr>
              <a:t> da </a:t>
            </a:r>
            <a:r>
              <a:rPr lang="en-US" sz="2641" dirty="0" err="1">
                <a:solidFill>
                  <a:srgbClr val="000000"/>
                </a:solidFill>
                <a:latin typeface="HK Grotesk"/>
              </a:rPr>
              <a:t>derinleştirilmesi</a:t>
            </a:r>
            <a:r>
              <a:rPr lang="en-US" sz="2641" dirty="0">
                <a:solidFill>
                  <a:srgbClr val="000000"/>
                </a:solidFill>
                <a:latin typeface="HK Grotesk"/>
              </a:rPr>
              <a:t> </a:t>
            </a:r>
            <a:r>
              <a:rPr lang="en-US" sz="2641" dirty="0" err="1">
                <a:solidFill>
                  <a:srgbClr val="000000"/>
                </a:solidFill>
                <a:latin typeface="HK Grotesk"/>
              </a:rPr>
              <a:t>tekniği</a:t>
            </a:r>
            <a:r>
              <a:rPr lang="en-US" sz="2641" dirty="0">
                <a:solidFill>
                  <a:srgbClr val="000000"/>
                </a:solidFill>
                <a:latin typeface="HK Grotesk"/>
              </a:rPr>
              <a:t> </a:t>
            </a:r>
            <a:r>
              <a:rPr lang="en-US" sz="2641" dirty="0" err="1">
                <a:solidFill>
                  <a:srgbClr val="000000"/>
                </a:solidFill>
                <a:latin typeface="HK Grotesk"/>
              </a:rPr>
              <a:t>ile</a:t>
            </a:r>
            <a:r>
              <a:rPr lang="en-US" sz="2641" dirty="0">
                <a:solidFill>
                  <a:srgbClr val="000000"/>
                </a:solidFill>
                <a:latin typeface="HK Grotesk"/>
              </a:rPr>
              <a:t> </a:t>
            </a:r>
            <a:r>
              <a:rPr lang="en-US" sz="2641" dirty="0" err="1">
                <a:solidFill>
                  <a:srgbClr val="000000"/>
                </a:solidFill>
                <a:latin typeface="HK Grotesk"/>
              </a:rPr>
              <a:t>oluşturulmuştur</a:t>
            </a:r>
            <a:r>
              <a:rPr lang="en-US" sz="2641" dirty="0">
                <a:solidFill>
                  <a:srgbClr val="000000"/>
                </a:solidFill>
                <a:latin typeface="HK Grotesk"/>
              </a:rPr>
              <a:t>. </a:t>
            </a:r>
            <a:r>
              <a:rPr lang="en-US" sz="2641" dirty="0" err="1">
                <a:solidFill>
                  <a:srgbClr val="000000"/>
                </a:solidFill>
                <a:latin typeface="HK Grotesk"/>
              </a:rPr>
              <a:t>Nesne</a:t>
            </a:r>
            <a:r>
              <a:rPr lang="en-US" sz="2641" dirty="0">
                <a:solidFill>
                  <a:srgbClr val="000000"/>
                </a:solidFill>
                <a:latin typeface="HK Grotesk"/>
              </a:rPr>
              <a:t> </a:t>
            </a:r>
            <a:r>
              <a:rPr lang="en-US" sz="2641" dirty="0" err="1">
                <a:solidFill>
                  <a:srgbClr val="000000"/>
                </a:solidFill>
                <a:latin typeface="HK Grotesk"/>
              </a:rPr>
              <a:t>tanıma</a:t>
            </a:r>
            <a:r>
              <a:rPr lang="en-US" sz="2641" dirty="0">
                <a:solidFill>
                  <a:srgbClr val="000000"/>
                </a:solidFill>
                <a:latin typeface="HK Grotesk"/>
              </a:rPr>
              <a:t>, </a:t>
            </a:r>
            <a:r>
              <a:rPr lang="en-US" sz="2641" dirty="0" err="1">
                <a:solidFill>
                  <a:srgbClr val="000000"/>
                </a:solidFill>
                <a:latin typeface="HK Grotesk"/>
              </a:rPr>
              <a:t>beyin</a:t>
            </a:r>
            <a:r>
              <a:rPr lang="en-US" sz="2641" dirty="0">
                <a:solidFill>
                  <a:srgbClr val="000000"/>
                </a:solidFill>
                <a:latin typeface="HK Grotesk"/>
              </a:rPr>
              <a:t> </a:t>
            </a:r>
            <a:r>
              <a:rPr lang="en-US" sz="2641" dirty="0" err="1">
                <a:solidFill>
                  <a:srgbClr val="000000"/>
                </a:solidFill>
                <a:latin typeface="HK Grotesk"/>
              </a:rPr>
              <a:t>tümör</a:t>
            </a:r>
            <a:r>
              <a:rPr lang="en-US" sz="2641" dirty="0">
                <a:solidFill>
                  <a:srgbClr val="000000"/>
                </a:solidFill>
                <a:latin typeface="HK Grotesk"/>
              </a:rPr>
              <a:t> </a:t>
            </a:r>
            <a:r>
              <a:rPr lang="en-US" sz="2641" dirty="0" err="1">
                <a:solidFill>
                  <a:srgbClr val="000000"/>
                </a:solidFill>
                <a:latin typeface="HK Grotesk"/>
              </a:rPr>
              <a:t>tespiti</a:t>
            </a:r>
            <a:r>
              <a:rPr lang="en-US" sz="2641" dirty="0">
                <a:solidFill>
                  <a:srgbClr val="000000"/>
                </a:solidFill>
                <a:latin typeface="HK Grotesk"/>
              </a:rPr>
              <a:t>, </a:t>
            </a:r>
            <a:r>
              <a:rPr lang="en-US" sz="2641" dirty="0" err="1">
                <a:solidFill>
                  <a:srgbClr val="000000"/>
                </a:solidFill>
                <a:latin typeface="HK Grotesk"/>
              </a:rPr>
              <a:t>kuş</a:t>
            </a:r>
            <a:r>
              <a:rPr lang="en-US" sz="2641" dirty="0">
                <a:solidFill>
                  <a:srgbClr val="000000"/>
                </a:solidFill>
                <a:latin typeface="HK Grotesk"/>
              </a:rPr>
              <a:t> </a:t>
            </a:r>
            <a:r>
              <a:rPr lang="en-US" sz="2641" dirty="0" err="1">
                <a:solidFill>
                  <a:srgbClr val="000000"/>
                </a:solidFill>
                <a:latin typeface="HK Grotesk"/>
              </a:rPr>
              <a:t>türlerinin</a:t>
            </a:r>
            <a:r>
              <a:rPr lang="en-US" sz="2641" dirty="0">
                <a:solidFill>
                  <a:srgbClr val="000000"/>
                </a:solidFill>
                <a:latin typeface="HK Grotesk"/>
              </a:rPr>
              <a:t> </a:t>
            </a:r>
            <a:r>
              <a:rPr lang="en-US" sz="2641" dirty="0" err="1">
                <a:solidFill>
                  <a:srgbClr val="000000"/>
                </a:solidFill>
                <a:latin typeface="HK Grotesk"/>
              </a:rPr>
              <a:t>sınıflandırılması</a:t>
            </a:r>
            <a:r>
              <a:rPr lang="en-US" sz="2641" dirty="0">
                <a:solidFill>
                  <a:srgbClr val="000000"/>
                </a:solidFill>
                <a:latin typeface="HK Grotesk"/>
              </a:rPr>
              <a:t> vb. </a:t>
            </a:r>
            <a:r>
              <a:rPr lang="en-US" sz="2641" dirty="0" err="1">
                <a:solidFill>
                  <a:srgbClr val="000000"/>
                </a:solidFill>
                <a:latin typeface="HK Grotesk"/>
              </a:rPr>
              <a:t>gibi</a:t>
            </a:r>
            <a:r>
              <a:rPr lang="en-US" sz="2641" dirty="0">
                <a:solidFill>
                  <a:srgbClr val="000000"/>
                </a:solidFill>
                <a:latin typeface="HK Grotesk"/>
              </a:rPr>
              <a:t> </a:t>
            </a:r>
            <a:r>
              <a:rPr lang="en-US" sz="2641" dirty="0" err="1">
                <a:solidFill>
                  <a:srgbClr val="000000"/>
                </a:solidFill>
                <a:latin typeface="HK Grotesk"/>
              </a:rPr>
              <a:t>birçok</a:t>
            </a:r>
            <a:r>
              <a:rPr lang="en-US" sz="2641" dirty="0">
                <a:solidFill>
                  <a:srgbClr val="000000"/>
                </a:solidFill>
                <a:latin typeface="HK Grotesk"/>
              </a:rPr>
              <a:t> </a:t>
            </a:r>
            <a:r>
              <a:rPr lang="en-US" sz="2641" dirty="0" err="1">
                <a:solidFill>
                  <a:srgbClr val="000000"/>
                </a:solidFill>
                <a:latin typeface="HK Grotesk"/>
              </a:rPr>
              <a:t>alanda</a:t>
            </a:r>
            <a:r>
              <a:rPr lang="en-US" sz="2641" dirty="0">
                <a:solidFill>
                  <a:srgbClr val="000000"/>
                </a:solidFill>
                <a:latin typeface="HK Grotesk"/>
              </a:rPr>
              <a:t> </a:t>
            </a:r>
            <a:r>
              <a:rPr lang="en-US" sz="2641" dirty="0" err="1">
                <a:solidFill>
                  <a:srgbClr val="000000"/>
                </a:solidFill>
                <a:latin typeface="HK Grotesk"/>
              </a:rPr>
              <a:t>kullanılır</a:t>
            </a:r>
            <a:r>
              <a:rPr lang="en-US" sz="2641" dirty="0">
                <a:solidFill>
                  <a:srgbClr val="000000"/>
                </a:solidFill>
                <a:latin typeface="HK Grotesk"/>
              </a:rPr>
              <a:t>.</a:t>
            </a:r>
          </a:p>
        </p:txBody>
      </p:sp>
      <p:sp>
        <p:nvSpPr>
          <p:cNvPr id="3" name="TextBox 3"/>
          <p:cNvSpPr txBox="1"/>
          <p:nvPr/>
        </p:nvSpPr>
        <p:spPr>
          <a:xfrm>
            <a:off x="326717" y="357269"/>
            <a:ext cx="10970618" cy="422276"/>
          </a:xfrm>
          <a:prstGeom prst="rect">
            <a:avLst/>
          </a:prstGeom>
        </p:spPr>
        <p:txBody>
          <a:bodyPr lIns="0" tIns="0" rIns="0" bIns="0" rtlCol="0" anchor="t">
            <a:spAutoFit/>
          </a:bodyPr>
          <a:lstStyle/>
          <a:p>
            <a:pPr algn="l">
              <a:lnSpc>
                <a:spcPts val="3499"/>
              </a:lnSpc>
              <a:spcBef>
                <a:spcPct val="0"/>
              </a:spcBef>
            </a:pPr>
            <a:r>
              <a:rPr lang="en-US" sz="2499" dirty="0">
                <a:solidFill>
                  <a:srgbClr val="000000"/>
                </a:solidFill>
                <a:latin typeface="Merriweather"/>
              </a:rPr>
              <a:t>1.2. </a:t>
            </a:r>
            <a:r>
              <a:rPr lang="en-US" sz="2499" dirty="0" err="1">
                <a:solidFill>
                  <a:srgbClr val="000000"/>
                </a:solidFill>
                <a:latin typeface="Merriweather"/>
              </a:rPr>
              <a:t>Evrişimsel</a:t>
            </a:r>
            <a:r>
              <a:rPr lang="en-US" sz="2499" dirty="0">
                <a:solidFill>
                  <a:srgbClr val="000000"/>
                </a:solidFill>
                <a:latin typeface="Merriweather"/>
              </a:rPr>
              <a:t> </a:t>
            </a:r>
            <a:r>
              <a:rPr lang="en-US" sz="2499" dirty="0" err="1">
                <a:solidFill>
                  <a:srgbClr val="000000"/>
                </a:solidFill>
                <a:latin typeface="Merriweather"/>
              </a:rPr>
              <a:t>Sinir</a:t>
            </a:r>
            <a:r>
              <a:rPr lang="en-US" sz="2499" dirty="0">
                <a:solidFill>
                  <a:srgbClr val="000000"/>
                </a:solidFill>
                <a:latin typeface="Merriweather"/>
              </a:rPr>
              <a:t> </a:t>
            </a:r>
            <a:r>
              <a:rPr lang="en-US" sz="2499" dirty="0" err="1">
                <a:solidFill>
                  <a:srgbClr val="000000"/>
                </a:solidFill>
                <a:latin typeface="Merriweather"/>
              </a:rPr>
              <a:t>Ağları</a:t>
            </a:r>
            <a:r>
              <a:rPr lang="en-US" sz="2499" dirty="0">
                <a:solidFill>
                  <a:srgbClr val="000000"/>
                </a:solidFill>
                <a:latin typeface="Merriweather"/>
              </a:rPr>
              <a:t> </a:t>
            </a:r>
            <a:r>
              <a:rPr lang="en-US" sz="2499" dirty="0" err="1">
                <a:solidFill>
                  <a:srgbClr val="000000"/>
                </a:solidFill>
                <a:latin typeface="Merriweather"/>
              </a:rPr>
              <a:t>Tekniği</a:t>
            </a:r>
            <a:endParaRPr lang="en-US" sz="2499" dirty="0">
              <a:solidFill>
                <a:srgbClr val="000000"/>
              </a:solidFill>
              <a:latin typeface="Merriweathe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0641376" cy="10287000"/>
            <a:chOff x="0" y="0"/>
            <a:chExt cx="2802667" cy="2709333"/>
          </a:xfrm>
        </p:grpSpPr>
        <p:sp>
          <p:nvSpPr>
            <p:cNvPr id="3" name="Freeform 3"/>
            <p:cNvSpPr/>
            <p:nvPr/>
          </p:nvSpPr>
          <p:spPr>
            <a:xfrm>
              <a:off x="0" y="0"/>
              <a:ext cx="2802667" cy="2709333"/>
            </a:xfrm>
            <a:custGeom>
              <a:avLst/>
              <a:gdLst/>
              <a:ahLst/>
              <a:cxnLst/>
              <a:rect l="l" t="t" r="r" b="b"/>
              <a:pathLst>
                <a:path w="2802667" h="2709333">
                  <a:moveTo>
                    <a:pt x="36376" y="0"/>
                  </a:moveTo>
                  <a:lnTo>
                    <a:pt x="2766290" y="0"/>
                  </a:lnTo>
                  <a:cubicBezTo>
                    <a:pt x="2775938" y="0"/>
                    <a:pt x="2785191" y="3833"/>
                    <a:pt x="2792013" y="10654"/>
                  </a:cubicBezTo>
                  <a:cubicBezTo>
                    <a:pt x="2798834" y="17476"/>
                    <a:pt x="2802667" y="26729"/>
                    <a:pt x="2802667" y="36376"/>
                  </a:cubicBezTo>
                  <a:lnTo>
                    <a:pt x="2802667" y="2672957"/>
                  </a:lnTo>
                  <a:cubicBezTo>
                    <a:pt x="2802667" y="2682604"/>
                    <a:pt x="2798834" y="2691857"/>
                    <a:pt x="2792013" y="2698679"/>
                  </a:cubicBezTo>
                  <a:cubicBezTo>
                    <a:pt x="2785191" y="2705501"/>
                    <a:pt x="2775938" y="2709333"/>
                    <a:pt x="2766290" y="2709333"/>
                  </a:cubicBezTo>
                  <a:lnTo>
                    <a:pt x="36376" y="2709333"/>
                  </a:lnTo>
                  <a:cubicBezTo>
                    <a:pt x="26729" y="2709333"/>
                    <a:pt x="17476" y="2705501"/>
                    <a:pt x="10654" y="2698679"/>
                  </a:cubicBezTo>
                  <a:cubicBezTo>
                    <a:pt x="3833" y="2691857"/>
                    <a:pt x="0" y="2682604"/>
                    <a:pt x="0" y="2672957"/>
                  </a:cubicBezTo>
                  <a:lnTo>
                    <a:pt x="0" y="36376"/>
                  </a:lnTo>
                  <a:cubicBezTo>
                    <a:pt x="0" y="26729"/>
                    <a:pt x="3833" y="17476"/>
                    <a:pt x="10654" y="10654"/>
                  </a:cubicBezTo>
                  <a:cubicBezTo>
                    <a:pt x="17476" y="3833"/>
                    <a:pt x="26729" y="0"/>
                    <a:pt x="36376" y="0"/>
                  </a:cubicBezTo>
                  <a:close/>
                </a:path>
              </a:pathLst>
            </a:custGeom>
            <a:solidFill>
              <a:srgbClr val="F1F1F1"/>
            </a:solidFill>
          </p:spPr>
        </p:sp>
        <p:sp>
          <p:nvSpPr>
            <p:cNvPr id="4" name="TextBox 4"/>
            <p:cNvSpPr txBox="1"/>
            <p:nvPr/>
          </p:nvSpPr>
          <p:spPr>
            <a:xfrm>
              <a:off x="0" y="-38100"/>
              <a:ext cx="2802667" cy="2747433"/>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2243702" y="4180724"/>
            <a:ext cx="4858009" cy="2429005"/>
          </a:xfrm>
          <a:custGeom>
            <a:avLst/>
            <a:gdLst/>
            <a:ahLst/>
            <a:cxnLst/>
            <a:rect l="l" t="t" r="r" b="b"/>
            <a:pathLst>
              <a:path w="4858009" h="2429005">
                <a:moveTo>
                  <a:pt x="0" y="0"/>
                </a:moveTo>
                <a:lnTo>
                  <a:pt x="4858010" y="0"/>
                </a:lnTo>
                <a:lnTo>
                  <a:pt x="4858010" y="2429005"/>
                </a:lnTo>
                <a:lnTo>
                  <a:pt x="0" y="24290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028700" y="2661945"/>
            <a:ext cx="10878106" cy="6033950"/>
          </a:xfrm>
          <a:custGeom>
            <a:avLst/>
            <a:gdLst/>
            <a:ahLst/>
            <a:cxnLst/>
            <a:rect l="l" t="t" r="r" b="b"/>
            <a:pathLst>
              <a:path w="10878106" h="6033950">
                <a:moveTo>
                  <a:pt x="0" y="0"/>
                </a:moveTo>
                <a:lnTo>
                  <a:pt x="10878106" y="0"/>
                </a:lnTo>
                <a:lnTo>
                  <a:pt x="10878106" y="6033950"/>
                </a:lnTo>
                <a:lnTo>
                  <a:pt x="0" y="6033950"/>
                </a:lnTo>
                <a:lnTo>
                  <a:pt x="0" y="0"/>
                </a:lnTo>
                <a:close/>
              </a:path>
            </a:pathLst>
          </a:custGeom>
          <a:blipFill>
            <a:blip r:embed="rId4"/>
            <a:stretch>
              <a:fillRect/>
            </a:stretch>
          </a:blipFill>
        </p:spPr>
      </p:sp>
      <p:sp>
        <p:nvSpPr>
          <p:cNvPr id="7" name="TextBox 7"/>
          <p:cNvSpPr txBox="1"/>
          <p:nvPr/>
        </p:nvSpPr>
        <p:spPr>
          <a:xfrm>
            <a:off x="1968074" y="1140932"/>
            <a:ext cx="5238791" cy="805783"/>
          </a:xfrm>
          <a:prstGeom prst="rect">
            <a:avLst/>
          </a:prstGeom>
        </p:spPr>
        <p:txBody>
          <a:bodyPr lIns="0" tIns="0" rIns="0" bIns="0" rtlCol="0" anchor="t">
            <a:spAutoFit/>
          </a:bodyPr>
          <a:lstStyle/>
          <a:p>
            <a:pPr algn="l">
              <a:lnSpc>
                <a:spcPts val="6439"/>
              </a:lnSpc>
            </a:pPr>
            <a:r>
              <a:rPr lang="en-US" sz="4953">
                <a:solidFill>
                  <a:srgbClr val="222A9B"/>
                </a:solidFill>
                <a:latin typeface="HK Grotesk Bold"/>
              </a:rPr>
              <a:t>Biliyor musunuz?</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6414410" y="3306717"/>
            <a:ext cx="5459181" cy="5149440"/>
          </a:xfrm>
          <a:custGeom>
            <a:avLst/>
            <a:gdLst/>
            <a:ahLst/>
            <a:cxnLst/>
            <a:rect l="l" t="t" r="r" b="b"/>
            <a:pathLst>
              <a:path w="5459181" h="5149440">
                <a:moveTo>
                  <a:pt x="0" y="0"/>
                </a:moveTo>
                <a:lnTo>
                  <a:pt x="5459180" y="0"/>
                </a:lnTo>
                <a:lnTo>
                  <a:pt x="5459180" y="5149440"/>
                </a:lnTo>
                <a:lnTo>
                  <a:pt x="0" y="5149440"/>
                </a:lnTo>
                <a:lnTo>
                  <a:pt x="0" y="0"/>
                </a:lnTo>
                <a:close/>
              </a:path>
            </a:pathLst>
          </a:custGeom>
          <a:blipFill>
            <a:blip r:embed="rId2"/>
            <a:stretch>
              <a:fillRect/>
            </a:stretch>
          </a:blipFill>
        </p:spPr>
      </p:sp>
      <p:sp>
        <p:nvSpPr>
          <p:cNvPr id="3" name="TextBox 3"/>
          <p:cNvSpPr txBox="1"/>
          <p:nvPr/>
        </p:nvSpPr>
        <p:spPr>
          <a:xfrm>
            <a:off x="1028700" y="1594501"/>
            <a:ext cx="16593353" cy="1390238"/>
          </a:xfrm>
          <a:prstGeom prst="rect">
            <a:avLst/>
          </a:prstGeom>
        </p:spPr>
        <p:txBody>
          <a:bodyPr lIns="0" tIns="0" rIns="0" bIns="0" rtlCol="0" anchor="t">
            <a:spAutoFit/>
          </a:bodyPr>
          <a:lstStyle/>
          <a:p>
            <a:pPr algn="l">
              <a:lnSpc>
                <a:spcPts val="3697"/>
              </a:lnSpc>
            </a:pPr>
            <a:r>
              <a:rPr lang="en-US" sz="2641" dirty="0" err="1">
                <a:solidFill>
                  <a:srgbClr val="000000"/>
                </a:solidFill>
                <a:latin typeface="HK Grotesk"/>
              </a:rPr>
              <a:t>Derin</a:t>
            </a:r>
            <a:r>
              <a:rPr lang="en-US" sz="2641" dirty="0">
                <a:solidFill>
                  <a:srgbClr val="000000"/>
                </a:solidFill>
                <a:latin typeface="HK Grotesk"/>
              </a:rPr>
              <a:t> </a:t>
            </a:r>
            <a:r>
              <a:rPr lang="en-US" sz="2641" dirty="0" err="1">
                <a:solidFill>
                  <a:srgbClr val="000000"/>
                </a:solidFill>
                <a:latin typeface="HK Grotesk"/>
              </a:rPr>
              <a:t>İnanç</a:t>
            </a:r>
            <a:r>
              <a:rPr lang="en-US" sz="2641" dirty="0">
                <a:solidFill>
                  <a:srgbClr val="000000"/>
                </a:solidFill>
                <a:latin typeface="HK Grotesk"/>
              </a:rPr>
              <a:t> </a:t>
            </a:r>
            <a:r>
              <a:rPr lang="en-US" sz="2641" dirty="0" err="1">
                <a:solidFill>
                  <a:srgbClr val="000000"/>
                </a:solidFill>
                <a:latin typeface="HK Grotesk"/>
              </a:rPr>
              <a:t>Ağları</a:t>
            </a:r>
            <a:r>
              <a:rPr lang="en-US" sz="2641" dirty="0">
                <a:solidFill>
                  <a:srgbClr val="000000"/>
                </a:solidFill>
                <a:latin typeface="HK Grotesk"/>
              </a:rPr>
              <a:t> (Deep Belief Network-DBN) </a:t>
            </a:r>
            <a:r>
              <a:rPr lang="en-US" sz="2641" dirty="0" err="1">
                <a:solidFill>
                  <a:srgbClr val="000000"/>
                </a:solidFill>
                <a:latin typeface="HK Grotesk"/>
              </a:rPr>
              <a:t>genel</a:t>
            </a:r>
            <a:r>
              <a:rPr lang="en-US" sz="2641" dirty="0">
                <a:solidFill>
                  <a:srgbClr val="000000"/>
                </a:solidFill>
                <a:latin typeface="HK Grotesk"/>
              </a:rPr>
              <a:t> </a:t>
            </a:r>
            <a:r>
              <a:rPr lang="en-US" sz="2641" dirty="0" err="1">
                <a:solidFill>
                  <a:srgbClr val="000000"/>
                </a:solidFill>
                <a:latin typeface="HK Grotesk"/>
              </a:rPr>
              <a:t>olarak</a:t>
            </a:r>
            <a:r>
              <a:rPr lang="en-US" sz="2641" dirty="0">
                <a:solidFill>
                  <a:srgbClr val="000000"/>
                </a:solidFill>
                <a:latin typeface="HK Grotesk"/>
              </a:rPr>
              <a:t> </a:t>
            </a:r>
            <a:r>
              <a:rPr lang="en-US" sz="2641" dirty="0" err="1">
                <a:solidFill>
                  <a:srgbClr val="000000"/>
                </a:solidFill>
                <a:latin typeface="HK Grotesk"/>
              </a:rPr>
              <a:t>birden</a:t>
            </a:r>
            <a:r>
              <a:rPr lang="en-US" sz="2641" dirty="0">
                <a:solidFill>
                  <a:srgbClr val="000000"/>
                </a:solidFill>
                <a:latin typeface="HK Grotesk"/>
              </a:rPr>
              <a:t> </a:t>
            </a:r>
            <a:r>
              <a:rPr lang="en-US" sz="2641" dirty="0" err="1">
                <a:solidFill>
                  <a:srgbClr val="000000"/>
                </a:solidFill>
                <a:latin typeface="HK Grotesk"/>
              </a:rPr>
              <a:t>fazla</a:t>
            </a:r>
            <a:r>
              <a:rPr lang="en-US" sz="2641" dirty="0">
                <a:solidFill>
                  <a:srgbClr val="000000"/>
                </a:solidFill>
                <a:latin typeface="HK Grotesk"/>
              </a:rPr>
              <a:t> </a:t>
            </a:r>
            <a:r>
              <a:rPr lang="en-US" sz="2641" dirty="0" err="1">
                <a:solidFill>
                  <a:srgbClr val="000000"/>
                </a:solidFill>
                <a:latin typeface="HK Grotesk"/>
              </a:rPr>
              <a:t>gizli</a:t>
            </a:r>
            <a:r>
              <a:rPr lang="en-US" sz="2641" dirty="0">
                <a:solidFill>
                  <a:srgbClr val="000000"/>
                </a:solidFill>
                <a:latin typeface="HK Grotesk"/>
              </a:rPr>
              <a:t> </a:t>
            </a:r>
            <a:r>
              <a:rPr lang="en-US" sz="2641" dirty="0" err="1">
                <a:solidFill>
                  <a:srgbClr val="000000"/>
                </a:solidFill>
                <a:latin typeface="HK Grotesk"/>
              </a:rPr>
              <a:t>düğüm</a:t>
            </a:r>
            <a:r>
              <a:rPr lang="en-US" sz="2641" dirty="0">
                <a:solidFill>
                  <a:srgbClr val="000000"/>
                </a:solidFill>
                <a:latin typeface="HK Grotesk"/>
              </a:rPr>
              <a:t> </a:t>
            </a:r>
            <a:r>
              <a:rPr lang="en-US" sz="2641" dirty="0" err="1">
                <a:solidFill>
                  <a:srgbClr val="000000"/>
                </a:solidFill>
                <a:latin typeface="HK Grotesk"/>
              </a:rPr>
              <a:t>katmanından</a:t>
            </a:r>
            <a:endParaRPr lang="en-US" sz="2641" dirty="0">
              <a:solidFill>
                <a:srgbClr val="000000"/>
              </a:solidFill>
              <a:latin typeface="HK Grotesk"/>
            </a:endParaRPr>
          </a:p>
          <a:p>
            <a:pPr algn="l">
              <a:lnSpc>
                <a:spcPts val="3697"/>
              </a:lnSpc>
            </a:pPr>
            <a:r>
              <a:rPr lang="en-US" sz="2641" dirty="0" err="1">
                <a:solidFill>
                  <a:srgbClr val="000000"/>
                </a:solidFill>
                <a:latin typeface="HK Grotesk"/>
              </a:rPr>
              <a:t>oluşan</a:t>
            </a:r>
            <a:r>
              <a:rPr lang="en-US" sz="2641" dirty="0">
                <a:solidFill>
                  <a:srgbClr val="000000"/>
                </a:solidFill>
                <a:latin typeface="HK Grotesk"/>
              </a:rPr>
              <a:t>; </a:t>
            </a:r>
            <a:r>
              <a:rPr lang="en-US" sz="2641" dirty="0" err="1">
                <a:solidFill>
                  <a:srgbClr val="000000"/>
                </a:solidFill>
                <a:latin typeface="HK Grotesk"/>
              </a:rPr>
              <a:t>düğümler</a:t>
            </a:r>
            <a:r>
              <a:rPr lang="en-US" sz="2641" dirty="0">
                <a:solidFill>
                  <a:srgbClr val="000000"/>
                </a:solidFill>
                <a:latin typeface="HK Grotesk"/>
              </a:rPr>
              <a:t> </a:t>
            </a:r>
            <a:r>
              <a:rPr lang="en-US" sz="2641" dirty="0" err="1">
                <a:solidFill>
                  <a:srgbClr val="000000"/>
                </a:solidFill>
                <a:latin typeface="HK Grotesk"/>
              </a:rPr>
              <a:t>yerine</a:t>
            </a:r>
            <a:r>
              <a:rPr lang="en-US" sz="2641" dirty="0">
                <a:solidFill>
                  <a:srgbClr val="000000"/>
                </a:solidFill>
                <a:latin typeface="HK Grotesk"/>
              </a:rPr>
              <a:t> </a:t>
            </a:r>
            <a:r>
              <a:rPr lang="en-US" sz="2641" dirty="0" err="1">
                <a:solidFill>
                  <a:srgbClr val="000000"/>
                </a:solidFill>
                <a:latin typeface="HK Grotesk"/>
              </a:rPr>
              <a:t>katmanlar</a:t>
            </a:r>
            <a:r>
              <a:rPr lang="en-US" sz="2641" dirty="0">
                <a:solidFill>
                  <a:srgbClr val="000000"/>
                </a:solidFill>
                <a:latin typeface="HK Grotesk"/>
              </a:rPr>
              <a:t> </a:t>
            </a:r>
            <a:r>
              <a:rPr lang="en-US" sz="2641" dirty="0" err="1">
                <a:solidFill>
                  <a:srgbClr val="000000"/>
                </a:solidFill>
                <a:latin typeface="HK Grotesk"/>
              </a:rPr>
              <a:t>arasında</a:t>
            </a:r>
            <a:r>
              <a:rPr lang="en-US" sz="2641" dirty="0">
                <a:solidFill>
                  <a:srgbClr val="000000"/>
                </a:solidFill>
                <a:latin typeface="HK Grotesk"/>
              </a:rPr>
              <a:t> </a:t>
            </a:r>
            <a:r>
              <a:rPr lang="en-US" sz="2641" dirty="0" err="1">
                <a:solidFill>
                  <a:srgbClr val="000000"/>
                </a:solidFill>
                <a:latin typeface="HK Grotesk"/>
              </a:rPr>
              <a:t>bağlantıların</a:t>
            </a:r>
            <a:r>
              <a:rPr lang="en-US" sz="2641" dirty="0">
                <a:solidFill>
                  <a:srgbClr val="000000"/>
                </a:solidFill>
                <a:latin typeface="HK Grotesk"/>
              </a:rPr>
              <a:t> </a:t>
            </a:r>
            <a:r>
              <a:rPr lang="en-US" sz="2641" dirty="0" err="1">
                <a:solidFill>
                  <a:srgbClr val="000000"/>
                </a:solidFill>
                <a:latin typeface="HK Grotesk"/>
              </a:rPr>
              <a:t>yer</a:t>
            </a:r>
            <a:r>
              <a:rPr lang="en-US" sz="2641" dirty="0">
                <a:solidFill>
                  <a:srgbClr val="000000"/>
                </a:solidFill>
                <a:latin typeface="HK Grotesk"/>
              </a:rPr>
              <a:t> </a:t>
            </a:r>
            <a:r>
              <a:rPr lang="en-US" sz="2641" dirty="0" err="1">
                <a:solidFill>
                  <a:srgbClr val="000000"/>
                </a:solidFill>
                <a:latin typeface="HK Grotesk"/>
              </a:rPr>
              <a:t>aldığı</a:t>
            </a:r>
            <a:r>
              <a:rPr lang="en-US" sz="2641" dirty="0">
                <a:solidFill>
                  <a:srgbClr val="000000"/>
                </a:solidFill>
                <a:latin typeface="HK Grotesk"/>
              </a:rPr>
              <a:t> </a:t>
            </a:r>
            <a:r>
              <a:rPr lang="en-US" sz="2641" dirty="0" err="1">
                <a:solidFill>
                  <a:srgbClr val="000000"/>
                </a:solidFill>
                <a:latin typeface="HK Grotesk"/>
              </a:rPr>
              <a:t>bir</a:t>
            </a:r>
            <a:r>
              <a:rPr lang="en-US" sz="2641" dirty="0">
                <a:solidFill>
                  <a:srgbClr val="000000"/>
                </a:solidFill>
                <a:latin typeface="HK Grotesk"/>
              </a:rPr>
              <a:t> </a:t>
            </a:r>
            <a:r>
              <a:rPr lang="en-US" sz="2641" dirty="0" err="1">
                <a:solidFill>
                  <a:srgbClr val="000000"/>
                </a:solidFill>
                <a:latin typeface="HK Grotesk"/>
              </a:rPr>
              <a:t>derin</a:t>
            </a:r>
            <a:r>
              <a:rPr lang="en-US" sz="2641" dirty="0">
                <a:solidFill>
                  <a:srgbClr val="000000"/>
                </a:solidFill>
                <a:latin typeface="HK Grotesk"/>
              </a:rPr>
              <a:t> </a:t>
            </a:r>
            <a:r>
              <a:rPr lang="en-US" sz="2641" dirty="0" err="1">
                <a:solidFill>
                  <a:srgbClr val="000000"/>
                </a:solidFill>
                <a:latin typeface="HK Grotesk"/>
              </a:rPr>
              <a:t>sinir</a:t>
            </a:r>
            <a:r>
              <a:rPr lang="en-US" sz="2641" dirty="0">
                <a:solidFill>
                  <a:srgbClr val="000000"/>
                </a:solidFill>
                <a:latin typeface="HK Grotesk"/>
              </a:rPr>
              <a:t> </a:t>
            </a:r>
            <a:r>
              <a:rPr lang="en-US" sz="2641" dirty="0" err="1">
                <a:solidFill>
                  <a:srgbClr val="000000"/>
                </a:solidFill>
                <a:latin typeface="HK Grotesk"/>
              </a:rPr>
              <a:t>ağı</a:t>
            </a:r>
            <a:r>
              <a:rPr lang="en-US" sz="2641" dirty="0">
                <a:solidFill>
                  <a:srgbClr val="000000"/>
                </a:solidFill>
                <a:latin typeface="HK Grotesk"/>
              </a:rPr>
              <a:t> </a:t>
            </a:r>
            <a:r>
              <a:rPr lang="en-US" sz="2641" dirty="0" err="1">
                <a:solidFill>
                  <a:srgbClr val="000000"/>
                </a:solidFill>
                <a:latin typeface="HK Grotesk"/>
              </a:rPr>
              <a:t>türüdür</a:t>
            </a:r>
            <a:r>
              <a:rPr lang="en-US" sz="2641" dirty="0">
                <a:solidFill>
                  <a:srgbClr val="000000"/>
                </a:solidFill>
                <a:latin typeface="HK Grotesk"/>
              </a:rPr>
              <a:t>.</a:t>
            </a:r>
          </a:p>
          <a:p>
            <a:pPr algn="l">
              <a:lnSpc>
                <a:spcPts val="3697"/>
              </a:lnSpc>
            </a:pPr>
            <a:r>
              <a:rPr lang="en-US" sz="2641" dirty="0" err="1">
                <a:solidFill>
                  <a:srgbClr val="000000"/>
                </a:solidFill>
                <a:latin typeface="HK Grotesk"/>
              </a:rPr>
              <a:t>Temel</a:t>
            </a:r>
            <a:r>
              <a:rPr lang="en-US" sz="2641" dirty="0">
                <a:solidFill>
                  <a:srgbClr val="000000"/>
                </a:solidFill>
                <a:latin typeface="HK Grotesk"/>
              </a:rPr>
              <a:t> </a:t>
            </a:r>
            <a:r>
              <a:rPr lang="en-US" sz="2641" dirty="0" err="1">
                <a:solidFill>
                  <a:srgbClr val="000000"/>
                </a:solidFill>
                <a:latin typeface="HK Grotesk"/>
              </a:rPr>
              <a:t>bir</a:t>
            </a:r>
            <a:r>
              <a:rPr lang="en-US" sz="2641" dirty="0">
                <a:solidFill>
                  <a:srgbClr val="000000"/>
                </a:solidFill>
                <a:latin typeface="HK Grotesk"/>
              </a:rPr>
              <a:t> DBN </a:t>
            </a:r>
            <a:r>
              <a:rPr lang="en-US" sz="2641" dirty="0" err="1">
                <a:solidFill>
                  <a:srgbClr val="000000"/>
                </a:solidFill>
                <a:latin typeface="HK Grotesk"/>
              </a:rPr>
              <a:t>mimarisinin</a:t>
            </a:r>
            <a:r>
              <a:rPr lang="en-US" sz="2641" dirty="0">
                <a:solidFill>
                  <a:srgbClr val="000000"/>
                </a:solidFill>
                <a:latin typeface="HK Grotesk"/>
              </a:rPr>
              <a:t> </a:t>
            </a:r>
            <a:r>
              <a:rPr lang="en-US" sz="2641" dirty="0" err="1">
                <a:solidFill>
                  <a:srgbClr val="000000"/>
                </a:solidFill>
                <a:latin typeface="HK Grotesk"/>
              </a:rPr>
              <a:t>yapısı</a:t>
            </a:r>
            <a:r>
              <a:rPr lang="en-US" sz="2641" dirty="0">
                <a:solidFill>
                  <a:srgbClr val="000000"/>
                </a:solidFill>
                <a:latin typeface="HK Grotesk"/>
              </a:rPr>
              <a:t> </a:t>
            </a:r>
            <a:r>
              <a:rPr lang="en-US" sz="2641" dirty="0" err="1">
                <a:solidFill>
                  <a:srgbClr val="000000"/>
                </a:solidFill>
                <a:latin typeface="HK Grotesk"/>
              </a:rPr>
              <a:t>Şekil</a:t>
            </a:r>
            <a:r>
              <a:rPr lang="en-US" sz="2641" dirty="0">
                <a:solidFill>
                  <a:srgbClr val="000000"/>
                </a:solidFill>
                <a:latin typeface="HK Grotesk"/>
              </a:rPr>
              <a:t> 8.4’te </a:t>
            </a:r>
            <a:r>
              <a:rPr lang="en-US" sz="2641" dirty="0" err="1">
                <a:solidFill>
                  <a:srgbClr val="000000"/>
                </a:solidFill>
                <a:latin typeface="HK Grotesk"/>
              </a:rPr>
              <a:t>verilmiştir</a:t>
            </a:r>
            <a:r>
              <a:rPr lang="en-US" sz="2641" dirty="0">
                <a:solidFill>
                  <a:srgbClr val="000000"/>
                </a:solidFill>
                <a:latin typeface="HK Grotesk"/>
              </a:rPr>
              <a:t>.</a:t>
            </a:r>
          </a:p>
        </p:txBody>
      </p:sp>
      <p:sp>
        <p:nvSpPr>
          <p:cNvPr id="4" name="TextBox 4"/>
          <p:cNvSpPr txBox="1"/>
          <p:nvPr/>
        </p:nvSpPr>
        <p:spPr>
          <a:xfrm>
            <a:off x="326717" y="357269"/>
            <a:ext cx="10970618" cy="868956"/>
          </a:xfrm>
          <a:prstGeom prst="rect">
            <a:avLst/>
          </a:prstGeom>
        </p:spPr>
        <p:txBody>
          <a:bodyPr lIns="0" tIns="0" rIns="0" bIns="0" rtlCol="0" anchor="t">
            <a:spAutoFit/>
          </a:bodyPr>
          <a:lstStyle/>
          <a:p>
            <a:pPr>
              <a:lnSpc>
                <a:spcPts val="3499"/>
              </a:lnSpc>
              <a:spcBef>
                <a:spcPct val="0"/>
              </a:spcBef>
            </a:pPr>
            <a:r>
              <a:rPr lang="en-US" sz="2499" dirty="0">
                <a:solidFill>
                  <a:srgbClr val="000000"/>
                </a:solidFill>
                <a:latin typeface="Merriweather"/>
              </a:rPr>
              <a:t>1.3. </a:t>
            </a:r>
            <a:r>
              <a:rPr lang="en-US" sz="2499" dirty="0" err="1">
                <a:solidFill>
                  <a:srgbClr val="000000"/>
                </a:solidFill>
                <a:latin typeface="Merriweather"/>
              </a:rPr>
              <a:t>Derin</a:t>
            </a:r>
            <a:r>
              <a:rPr lang="en-US" sz="2499" dirty="0">
                <a:solidFill>
                  <a:srgbClr val="000000"/>
                </a:solidFill>
                <a:latin typeface="Merriweather"/>
              </a:rPr>
              <a:t> </a:t>
            </a:r>
            <a:r>
              <a:rPr lang="en-US" sz="2499" dirty="0" err="1">
                <a:solidFill>
                  <a:srgbClr val="000000"/>
                </a:solidFill>
                <a:latin typeface="Merriweather"/>
              </a:rPr>
              <a:t>İnanç</a:t>
            </a:r>
            <a:r>
              <a:rPr lang="en-US" sz="2499" dirty="0">
                <a:solidFill>
                  <a:srgbClr val="000000"/>
                </a:solidFill>
                <a:latin typeface="Merriweather"/>
              </a:rPr>
              <a:t> </a:t>
            </a:r>
            <a:r>
              <a:rPr lang="en-US" sz="2499" dirty="0" err="1">
                <a:solidFill>
                  <a:srgbClr val="000000"/>
                </a:solidFill>
                <a:latin typeface="Merriweather"/>
              </a:rPr>
              <a:t>Ağları</a:t>
            </a:r>
            <a:r>
              <a:rPr lang="en-US" sz="2499" dirty="0">
                <a:solidFill>
                  <a:srgbClr val="000000"/>
                </a:solidFill>
                <a:latin typeface="Merriweather"/>
              </a:rPr>
              <a:t> </a:t>
            </a:r>
            <a:r>
              <a:rPr lang="en-US" sz="2499" dirty="0" err="1">
                <a:solidFill>
                  <a:srgbClr val="000000"/>
                </a:solidFill>
                <a:latin typeface="Merriweather"/>
              </a:rPr>
              <a:t>Tekniği</a:t>
            </a:r>
            <a:r>
              <a:rPr lang="tr-TR" sz="2499" dirty="0">
                <a:solidFill>
                  <a:srgbClr val="000000"/>
                </a:solidFill>
                <a:latin typeface="Merriweather"/>
              </a:rPr>
              <a:t> (</a:t>
            </a:r>
            <a:r>
              <a:rPr lang="tr-TR" sz="2499" dirty="0" err="1">
                <a:solidFill>
                  <a:srgbClr val="000000"/>
                </a:solidFill>
                <a:latin typeface="Merriweather"/>
              </a:rPr>
              <a:t>Deep</a:t>
            </a:r>
            <a:r>
              <a:rPr lang="tr-TR" sz="2499" dirty="0">
                <a:solidFill>
                  <a:srgbClr val="000000"/>
                </a:solidFill>
                <a:latin typeface="Merriweather"/>
              </a:rPr>
              <a:t> </a:t>
            </a:r>
            <a:r>
              <a:rPr lang="tr-TR" sz="2499" dirty="0" err="1">
                <a:solidFill>
                  <a:srgbClr val="000000"/>
                </a:solidFill>
                <a:latin typeface="Merriweather"/>
              </a:rPr>
              <a:t>Belief</a:t>
            </a:r>
            <a:r>
              <a:rPr lang="tr-TR" sz="2499" dirty="0">
                <a:solidFill>
                  <a:srgbClr val="000000"/>
                </a:solidFill>
                <a:latin typeface="Merriweather"/>
              </a:rPr>
              <a:t> Networks - DBN)</a:t>
            </a:r>
          </a:p>
          <a:p>
            <a:pPr algn="l">
              <a:lnSpc>
                <a:spcPts val="3499"/>
              </a:lnSpc>
              <a:spcBef>
                <a:spcPct val="0"/>
              </a:spcBef>
            </a:pPr>
            <a:endParaRPr lang="en-US" sz="2499" dirty="0">
              <a:solidFill>
                <a:srgbClr val="000000"/>
              </a:solidFill>
              <a:latin typeface="Merriweather"/>
            </a:endParaRPr>
          </a:p>
        </p:txBody>
      </p:sp>
      <p:sp>
        <p:nvSpPr>
          <p:cNvPr id="5" name="TextBox 5"/>
          <p:cNvSpPr txBox="1"/>
          <p:nvPr/>
        </p:nvSpPr>
        <p:spPr>
          <a:xfrm>
            <a:off x="5557302" y="8550423"/>
            <a:ext cx="7173396" cy="422276"/>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Merriweather"/>
              </a:rPr>
              <a:t>Şekil 8.4. DBN model şeması (Dai et al., 2020).</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4359429" y="3667418"/>
            <a:ext cx="9059451" cy="3409131"/>
          </a:xfrm>
          <a:custGeom>
            <a:avLst/>
            <a:gdLst/>
            <a:ahLst/>
            <a:cxnLst/>
            <a:rect l="l" t="t" r="r" b="b"/>
            <a:pathLst>
              <a:path w="9059451" h="3409131">
                <a:moveTo>
                  <a:pt x="0" y="0"/>
                </a:moveTo>
                <a:lnTo>
                  <a:pt x="9059451" y="0"/>
                </a:lnTo>
                <a:lnTo>
                  <a:pt x="9059451" y="3409131"/>
                </a:lnTo>
                <a:lnTo>
                  <a:pt x="0" y="3409131"/>
                </a:lnTo>
                <a:lnTo>
                  <a:pt x="0" y="0"/>
                </a:lnTo>
                <a:close/>
              </a:path>
            </a:pathLst>
          </a:custGeom>
          <a:blipFill>
            <a:blip r:embed="rId2"/>
            <a:stretch>
              <a:fillRect/>
            </a:stretch>
          </a:blipFill>
        </p:spPr>
      </p:sp>
      <p:sp>
        <p:nvSpPr>
          <p:cNvPr id="3" name="TextBox 3"/>
          <p:cNvSpPr txBox="1"/>
          <p:nvPr/>
        </p:nvSpPr>
        <p:spPr>
          <a:xfrm>
            <a:off x="1028700" y="1127776"/>
            <a:ext cx="16593353" cy="2323688"/>
          </a:xfrm>
          <a:prstGeom prst="rect">
            <a:avLst/>
          </a:prstGeom>
        </p:spPr>
        <p:txBody>
          <a:bodyPr lIns="0" tIns="0" rIns="0" bIns="0" rtlCol="0" anchor="t">
            <a:spAutoFit/>
          </a:bodyPr>
          <a:lstStyle/>
          <a:p>
            <a:pPr algn="l">
              <a:lnSpc>
                <a:spcPts val="3697"/>
              </a:lnSpc>
            </a:pPr>
            <a:r>
              <a:rPr lang="en-US" sz="2641">
                <a:solidFill>
                  <a:srgbClr val="000000"/>
                </a:solidFill>
                <a:latin typeface="HK Grotesk"/>
              </a:rPr>
              <a:t>Sepp Hochreiter ve Juergen Schmidhuber 1997 yılında vanishing gradient problemini çözmek için LSTM’i geliştirdiler. Daha sonra birçok kişinin katkısıyla düzenlenen ve popülerleşen LSTM şu anda geniş bir kullanım alanına sahiptir. LSTM tekniği, yeni bir kanal açma yoluyla sabit bir hata değeri sağlayarak recurrent ağların öğrenme adımlarının devam edebilmesini sağlamaktadır.</a:t>
            </a:r>
          </a:p>
          <a:p>
            <a:pPr algn="l">
              <a:lnSpc>
                <a:spcPts val="3697"/>
              </a:lnSpc>
            </a:pPr>
            <a:r>
              <a:rPr lang="en-US" sz="2641">
                <a:solidFill>
                  <a:srgbClr val="000000"/>
                </a:solidFill>
                <a:latin typeface="HK Grotesk"/>
              </a:rPr>
              <a:t>Şekil 8.5’te LSTM tekniğinin ağ yapısı verilmiştir.</a:t>
            </a:r>
          </a:p>
        </p:txBody>
      </p:sp>
      <p:sp>
        <p:nvSpPr>
          <p:cNvPr id="4" name="TextBox 4"/>
          <p:cNvSpPr txBox="1"/>
          <p:nvPr/>
        </p:nvSpPr>
        <p:spPr>
          <a:xfrm>
            <a:off x="326717" y="357269"/>
            <a:ext cx="10970618" cy="422276"/>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Merriweather"/>
              </a:rPr>
              <a:t>1.4. Uzun-Kısa Dönem Hafıza Tekniği</a:t>
            </a:r>
          </a:p>
        </p:txBody>
      </p:sp>
      <p:sp>
        <p:nvSpPr>
          <p:cNvPr id="5" name="TextBox 5"/>
          <p:cNvSpPr txBox="1"/>
          <p:nvPr/>
        </p:nvSpPr>
        <p:spPr>
          <a:xfrm>
            <a:off x="5731391" y="7257524"/>
            <a:ext cx="5926574" cy="3232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Merriweather"/>
              </a:rPr>
              <a:t>Şekil 8.5. LSTM Network Yapısı (Web Kaynağı 8.4)</a:t>
            </a:r>
          </a:p>
        </p:txBody>
      </p:sp>
      <p:sp>
        <p:nvSpPr>
          <p:cNvPr id="6" name="TextBox 6"/>
          <p:cNvSpPr txBox="1"/>
          <p:nvPr/>
        </p:nvSpPr>
        <p:spPr>
          <a:xfrm>
            <a:off x="1028700" y="7841725"/>
            <a:ext cx="16230600" cy="2174876"/>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HK Grotesk"/>
              </a:rPr>
              <a:t>LSTM yapısında tekrar eden modülün farkı tek bir yapay ağ katmanı yerine, özel bir şekilde bağlı kapı olarak adlandırılan dört katmandan oluşmasıdır. Normal akışın dışında dışarıdan bilgi alan bir yapıdır. Bu bilgiler depolanabilir, hücreye yazılabilir, okunabilir. Hücre neyi depolayacağına, ne zaman okumasına, yazmasına veya silmesine izin vereceğine kapılar sayesinde karar verir. Bu kapılarda bir ağ yapısı ve aktivasyon fonksiyonu bulunmaktadır. Aynı nöronlarda olduğu gibi gelen bilgiyi ağırlığına göre geçirir veya durdurur.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3953985" y="3752994"/>
            <a:ext cx="10380030" cy="4063425"/>
          </a:xfrm>
          <a:custGeom>
            <a:avLst/>
            <a:gdLst/>
            <a:ahLst/>
            <a:cxnLst/>
            <a:rect l="l" t="t" r="r" b="b"/>
            <a:pathLst>
              <a:path w="10380030" h="4063425">
                <a:moveTo>
                  <a:pt x="0" y="0"/>
                </a:moveTo>
                <a:lnTo>
                  <a:pt x="10380030" y="0"/>
                </a:lnTo>
                <a:lnTo>
                  <a:pt x="10380030" y="4063426"/>
                </a:lnTo>
                <a:lnTo>
                  <a:pt x="0" y="4063426"/>
                </a:lnTo>
                <a:lnTo>
                  <a:pt x="0" y="0"/>
                </a:lnTo>
                <a:close/>
              </a:path>
            </a:pathLst>
          </a:custGeom>
          <a:blipFill>
            <a:blip r:embed="rId2"/>
            <a:stretch>
              <a:fillRect/>
            </a:stretch>
          </a:blipFill>
        </p:spPr>
      </p:sp>
      <p:sp>
        <p:nvSpPr>
          <p:cNvPr id="3" name="TextBox 3"/>
          <p:cNvSpPr txBox="1"/>
          <p:nvPr/>
        </p:nvSpPr>
        <p:spPr>
          <a:xfrm>
            <a:off x="1028700" y="1127776"/>
            <a:ext cx="16593353" cy="2323688"/>
          </a:xfrm>
          <a:prstGeom prst="rect">
            <a:avLst/>
          </a:prstGeom>
        </p:spPr>
        <p:txBody>
          <a:bodyPr lIns="0" tIns="0" rIns="0" bIns="0" rtlCol="0" anchor="t">
            <a:spAutoFit/>
          </a:bodyPr>
          <a:lstStyle/>
          <a:p>
            <a:pPr algn="l">
              <a:lnSpc>
                <a:spcPts val="3697"/>
              </a:lnSpc>
            </a:pPr>
            <a:r>
              <a:rPr lang="en-US" sz="2641" dirty="0">
                <a:solidFill>
                  <a:srgbClr val="000000"/>
                </a:solidFill>
                <a:latin typeface="HK Grotesk"/>
              </a:rPr>
              <a:t>Oto </a:t>
            </a:r>
            <a:r>
              <a:rPr lang="en-US" sz="2641" dirty="0" err="1">
                <a:solidFill>
                  <a:srgbClr val="000000"/>
                </a:solidFill>
                <a:latin typeface="HK Grotesk"/>
              </a:rPr>
              <a:t>kodlayıcı</a:t>
            </a:r>
            <a:r>
              <a:rPr lang="en-US" sz="2641" dirty="0">
                <a:solidFill>
                  <a:srgbClr val="000000"/>
                </a:solidFill>
                <a:latin typeface="HK Grotesk"/>
              </a:rPr>
              <a:t> </a:t>
            </a:r>
            <a:r>
              <a:rPr lang="en-US" sz="2641" dirty="0" err="1">
                <a:solidFill>
                  <a:srgbClr val="000000"/>
                </a:solidFill>
                <a:latin typeface="HK Grotesk"/>
              </a:rPr>
              <a:t>tekniği</a:t>
            </a:r>
            <a:r>
              <a:rPr lang="en-US" sz="2641" dirty="0">
                <a:solidFill>
                  <a:srgbClr val="000000"/>
                </a:solidFill>
                <a:latin typeface="HK Grotesk"/>
              </a:rPr>
              <a:t> (auto encoder) </a:t>
            </a:r>
            <a:r>
              <a:rPr lang="en-US" sz="2641" dirty="0" err="1">
                <a:solidFill>
                  <a:srgbClr val="000000"/>
                </a:solidFill>
                <a:latin typeface="HK Grotesk"/>
              </a:rPr>
              <a:t>derin</a:t>
            </a:r>
            <a:r>
              <a:rPr lang="en-US" sz="2641" dirty="0">
                <a:solidFill>
                  <a:srgbClr val="000000"/>
                </a:solidFill>
                <a:latin typeface="HK Grotesk"/>
              </a:rPr>
              <a:t> </a:t>
            </a:r>
            <a:r>
              <a:rPr lang="en-US" sz="2641" dirty="0" err="1">
                <a:solidFill>
                  <a:srgbClr val="000000"/>
                </a:solidFill>
                <a:latin typeface="HK Grotesk"/>
              </a:rPr>
              <a:t>öğrenme</a:t>
            </a:r>
            <a:r>
              <a:rPr lang="en-US" sz="2641" dirty="0">
                <a:solidFill>
                  <a:srgbClr val="000000"/>
                </a:solidFill>
                <a:latin typeface="HK Grotesk"/>
              </a:rPr>
              <a:t> </a:t>
            </a:r>
            <a:r>
              <a:rPr lang="en-US" sz="2641" dirty="0" err="1">
                <a:solidFill>
                  <a:srgbClr val="000000"/>
                </a:solidFill>
                <a:latin typeface="HK Grotesk"/>
              </a:rPr>
              <a:t>yöntemleri</a:t>
            </a:r>
            <a:r>
              <a:rPr lang="en-US" sz="2641" dirty="0">
                <a:solidFill>
                  <a:srgbClr val="000000"/>
                </a:solidFill>
                <a:latin typeface="HK Grotesk"/>
              </a:rPr>
              <a:t> </a:t>
            </a:r>
            <a:r>
              <a:rPr lang="en-US" sz="2641" dirty="0" err="1">
                <a:solidFill>
                  <a:srgbClr val="000000"/>
                </a:solidFill>
                <a:latin typeface="HK Grotesk"/>
              </a:rPr>
              <a:t>alanındaki</a:t>
            </a:r>
            <a:r>
              <a:rPr lang="en-US" sz="2641" dirty="0">
                <a:solidFill>
                  <a:srgbClr val="000000"/>
                </a:solidFill>
                <a:latin typeface="HK Grotesk"/>
              </a:rPr>
              <a:t> </a:t>
            </a:r>
            <a:r>
              <a:rPr lang="en-US" sz="2641" dirty="0" err="1">
                <a:solidFill>
                  <a:srgbClr val="000000"/>
                </a:solidFill>
                <a:latin typeface="HK Grotesk"/>
              </a:rPr>
              <a:t>en</a:t>
            </a:r>
            <a:r>
              <a:rPr lang="en-US" sz="2641" dirty="0">
                <a:solidFill>
                  <a:srgbClr val="000000"/>
                </a:solidFill>
                <a:latin typeface="HK Grotesk"/>
              </a:rPr>
              <a:t> </a:t>
            </a:r>
            <a:r>
              <a:rPr lang="en-US" sz="2641" dirty="0" err="1">
                <a:solidFill>
                  <a:srgbClr val="000000"/>
                </a:solidFill>
                <a:latin typeface="HK Grotesk"/>
              </a:rPr>
              <a:t>popüler</a:t>
            </a:r>
            <a:r>
              <a:rPr lang="en-US" sz="2641" dirty="0">
                <a:solidFill>
                  <a:srgbClr val="000000"/>
                </a:solidFill>
                <a:latin typeface="HK Grotesk"/>
              </a:rPr>
              <a:t> </a:t>
            </a:r>
            <a:r>
              <a:rPr lang="en-US" sz="2641" dirty="0" err="1">
                <a:solidFill>
                  <a:srgbClr val="000000"/>
                </a:solidFill>
                <a:latin typeface="HK Grotesk"/>
              </a:rPr>
              <a:t>modellerdenn</a:t>
            </a:r>
            <a:r>
              <a:rPr lang="en-US" sz="2641" dirty="0">
                <a:solidFill>
                  <a:srgbClr val="000000"/>
                </a:solidFill>
                <a:latin typeface="HK Grotesk"/>
              </a:rPr>
              <a:t> </a:t>
            </a:r>
            <a:r>
              <a:rPr lang="en-US" sz="2641" dirty="0" err="1">
                <a:solidFill>
                  <a:srgbClr val="000000"/>
                </a:solidFill>
                <a:latin typeface="HK Grotesk"/>
              </a:rPr>
              <a:t>birisidir</a:t>
            </a:r>
            <a:r>
              <a:rPr lang="en-US" sz="2641" dirty="0">
                <a:solidFill>
                  <a:srgbClr val="000000"/>
                </a:solidFill>
                <a:latin typeface="HK Grotesk"/>
              </a:rPr>
              <a:t>. Oto </a:t>
            </a:r>
            <a:r>
              <a:rPr lang="en-US" sz="2641" dirty="0" err="1">
                <a:solidFill>
                  <a:srgbClr val="000000"/>
                </a:solidFill>
                <a:latin typeface="HK Grotesk"/>
              </a:rPr>
              <a:t>kodlayıcı</a:t>
            </a:r>
            <a:r>
              <a:rPr lang="en-US" sz="2641" dirty="0">
                <a:solidFill>
                  <a:srgbClr val="000000"/>
                </a:solidFill>
                <a:latin typeface="HK Grotesk"/>
              </a:rPr>
              <a:t> </a:t>
            </a:r>
            <a:r>
              <a:rPr lang="en-US" sz="2641" dirty="0" err="1">
                <a:solidFill>
                  <a:srgbClr val="000000"/>
                </a:solidFill>
                <a:latin typeface="HK Grotesk"/>
              </a:rPr>
              <a:t>tekniği</a:t>
            </a:r>
            <a:r>
              <a:rPr lang="en-US" sz="2641" dirty="0">
                <a:solidFill>
                  <a:srgbClr val="000000"/>
                </a:solidFill>
                <a:latin typeface="HK Grotesk"/>
              </a:rPr>
              <a:t> </a:t>
            </a:r>
            <a:r>
              <a:rPr lang="en-US" sz="2641" dirty="0" err="1">
                <a:solidFill>
                  <a:srgbClr val="000000"/>
                </a:solidFill>
                <a:latin typeface="HK Grotesk"/>
              </a:rPr>
              <a:t>veriyi</a:t>
            </a:r>
            <a:r>
              <a:rPr lang="en-US" sz="2641" dirty="0">
                <a:solidFill>
                  <a:srgbClr val="000000"/>
                </a:solidFill>
                <a:latin typeface="HK Grotesk"/>
              </a:rPr>
              <a:t> </a:t>
            </a:r>
            <a:r>
              <a:rPr lang="en-US" sz="2641" dirty="0" err="1">
                <a:solidFill>
                  <a:srgbClr val="000000"/>
                </a:solidFill>
                <a:latin typeface="HK Grotesk"/>
              </a:rPr>
              <a:t>koda</a:t>
            </a:r>
            <a:r>
              <a:rPr lang="en-US" sz="2641" dirty="0">
                <a:solidFill>
                  <a:srgbClr val="000000"/>
                </a:solidFill>
                <a:latin typeface="HK Grotesk"/>
              </a:rPr>
              <a:t> </a:t>
            </a:r>
            <a:r>
              <a:rPr lang="en-US" sz="2641" dirty="0" err="1">
                <a:solidFill>
                  <a:srgbClr val="000000"/>
                </a:solidFill>
                <a:latin typeface="HK Grotesk"/>
              </a:rPr>
              <a:t>dönüştürerek</a:t>
            </a:r>
            <a:r>
              <a:rPr lang="en-US" sz="2641" dirty="0">
                <a:solidFill>
                  <a:srgbClr val="000000"/>
                </a:solidFill>
                <a:latin typeface="HK Grotesk"/>
              </a:rPr>
              <a:t> </a:t>
            </a:r>
            <a:r>
              <a:rPr lang="en-US" sz="2641" dirty="0" err="1">
                <a:solidFill>
                  <a:srgbClr val="000000"/>
                </a:solidFill>
                <a:latin typeface="HK Grotesk"/>
              </a:rPr>
              <a:t>otomatik</a:t>
            </a:r>
            <a:r>
              <a:rPr lang="en-US" sz="2641" dirty="0">
                <a:solidFill>
                  <a:srgbClr val="000000"/>
                </a:solidFill>
                <a:latin typeface="HK Grotesk"/>
              </a:rPr>
              <a:t> </a:t>
            </a:r>
            <a:r>
              <a:rPr lang="en-US" sz="2641" dirty="0" err="1">
                <a:solidFill>
                  <a:srgbClr val="000000"/>
                </a:solidFill>
                <a:latin typeface="HK Grotesk"/>
              </a:rPr>
              <a:t>olarak</a:t>
            </a:r>
            <a:r>
              <a:rPr lang="en-US" sz="2641" dirty="0">
                <a:solidFill>
                  <a:srgbClr val="000000"/>
                </a:solidFill>
                <a:latin typeface="HK Grotesk"/>
              </a:rPr>
              <a:t> </a:t>
            </a:r>
            <a:r>
              <a:rPr lang="en-US" sz="2641" dirty="0" err="1">
                <a:solidFill>
                  <a:srgbClr val="000000"/>
                </a:solidFill>
                <a:latin typeface="HK Grotesk"/>
              </a:rPr>
              <a:t>öğrenmeyi</a:t>
            </a:r>
            <a:r>
              <a:rPr lang="en-US" sz="2641" dirty="0">
                <a:solidFill>
                  <a:srgbClr val="000000"/>
                </a:solidFill>
                <a:latin typeface="HK Grotesk"/>
              </a:rPr>
              <a:t> </a:t>
            </a:r>
            <a:r>
              <a:rPr lang="en-US" sz="2641" dirty="0" err="1">
                <a:solidFill>
                  <a:srgbClr val="000000"/>
                </a:solidFill>
                <a:latin typeface="HK Grotesk"/>
              </a:rPr>
              <a:t>sağlar</a:t>
            </a:r>
            <a:r>
              <a:rPr lang="en-US" sz="2641" dirty="0">
                <a:solidFill>
                  <a:srgbClr val="000000"/>
                </a:solidFill>
                <a:latin typeface="HK Grotesk"/>
              </a:rPr>
              <a:t>.</a:t>
            </a:r>
          </a:p>
          <a:p>
            <a:pPr algn="l">
              <a:lnSpc>
                <a:spcPts val="3697"/>
              </a:lnSpc>
            </a:pPr>
            <a:r>
              <a:rPr lang="en-US" sz="2641" dirty="0">
                <a:solidFill>
                  <a:srgbClr val="000000"/>
                </a:solidFill>
                <a:latin typeface="HK Grotesk"/>
              </a:rPr>
              <a:t>Encoder (</a:t>
            </a:r>
            <a:r>
              <a:rPr lang="en-US" sz="2641" dirty="0" err="1">
                <a:solidFill>
                  <a:srgbClr val="000000"/>
                </a:solidFill>
                <a:latin typeface="HK Grotesk"/>
              </a:rPr>
              <a:t>kodlayıcı</a:t>
            </a:r>
            <a:r>
              <a:rPr lang="en-US" sz="2641" dirty="0">
                <a:solidFill>
                  <a:srgbClr val="000000"/>
                </a:solidFill>
                <a:latin typeface="HK Grotesk"/>
              </a:rPr>
              <a:t>) </a:t>
            </a:r>
            <a:r>
              <a:rPr lang="en-US" sz="2641" dirty="0" err="1">
                <a:solidFill>
                  <a:srgbClr val="000000"/>
                </a:solidFill>
                <a:latin typeface="HK Grotesk"/>
              </a:rPr>
              <a:t>ve</a:t>
            </a:r>
            <a:r>
              <a:rPr lang="en-US" sz="2641" dirty="0">
                <a:solidFill>
                  <a:srgbClr val="000000"/>
                </a:solidFill>
                <a:latin typeface="HK Grotesk"/>
              </a:rPr>
              <a:t> </a:t>
            </a:r>
            <a:r>
              <a:rPr lang="en-US" sz="2641" dirty="0" err="1">
                <a:solidFill>
                  <a:srgbClr val="000000"/>
                </a:solidFill>
                <a:latin typeface="HK Grotesk"/>
              </a:rPr>
              <a:t>dekoder</a:t>
            </a:r>
            <a:r>
              <a:rPr lang="en-US" sz="2641" dirty="0">
                <a:solidFill>
                  <a:srgbClr val="000000"/>
                </a:solidFill>
                <a:latin typeface="HK Grotesk"/>
              </a:rPr>
              <a:t> (</a:t>
            </a:r>
            <a:r>
              <a:rPr lang="en-US" sz="2641" dirty="0" err="1">
                <a:solidFill>
                  <a:srgbClr val="000000"/>
                </a:solidFill>
                <a:latin typeface="HK Grotesk"/>
              </a:rPr>
              <a:t>kod</a:t>
            </a:r>
            <a:r>
              <a:rPr lang="en-US" sz="2641" dirty="0">
                <a:solidFill>
                  <a:srgbClr val="000000"/>
                </a:solidFill>
                <a:latin typeface="HK Grotesk"/>
              </a:rPr>
              <a:t> </a:t>
            </a:r>
            <a:r>
              <a:rPr lang="en-US" sz="2641" dirty="0" err="1">
                <a:solidFill>
                  <a:srgbClr val="000000"/>
                </a:solidFill>
                <a:latin typeface="HK Grotesk"/>
              </a:rPr>
              <a:t>çözücü</a:t>
            </a:r>
            <a:r>
              <a:rPr lang="en-US" sz="2641" dirty="0">
                <a:solidFill>
                  <a:srgbClr val="000000"/>
                </a:solidFill>
                <a:latin typeface="HK Grotesk"/>
              </a:rPr>
              <a:t>) </a:t>
            </a:r>
            <a:r>
              <a:rPr lang="en-US" sz="2641" dirty="0" err="1">
                <a:solidFill>
                  <a:srgbClr val="000000"/>
                </a:solidFill>
                <a:latin typeface="HK Grotesk"/>
              </a:rPr>
              <a:t>olarak</a:t>
            </a:r>
            <a:r>
              <a:rPr lang="en-US" sz="2641" dirty="0">
                <a:solidFill>
                  <a:srgbClr val="000000"/>
                </a:solidFill>
                <a:latin typeface="HK Grotesk"/>
              </a:rPr>
              <a:t> </a:t>
            </a:r>
            <a:r>
              <a:rPr lang="en-US" sz="2641" dirty="0" err="1">
                <a:solidFill>
                  <a:srgbClr val="000000"/>
                </a:solidFill>
                <a:latin typeface="HK Grotesk"/>
              </a:rPr>
              <a:t>iki</a:t>
            </a:r>
            <a:r>
              <a:rPr lang="en-US" sz="2641" dirty="0">
                <a:solidFill>
                  <a:srgbClr val="000000"/>
                </a:solidFill>
                <a:latin typeface="HK Grotesk"/>
              </a:rPr>
              <a:t> </a:t>
            </a:r>
            <a:r>
              <a:rPr lang="en-US" sz="2641" dirty="0" err="1">
                <a:solidFill>
                  <a:srgbClr val="000000"/>
                </a:solidFill>
                <a:latin typeface="HK Grotesk"/>
              </a:rPr>
              <a:t>kısımdan</a:t>
            </a:r>
            <a:r>
              <a:rPr lang="en-US" sz="2641" dirty="0">
                <a:solidFill>
                  <a:srgbClr val="000000"/>
                </a:solidFill>
                <a:latin typeface="HK Grotesk"/>
              </a:rPr>
              <a:t> </a:t>
            </a:r>
            <a:r>
              <a:rPr lang="en-US" sz="2641" dirty="0" err="1">
                <a:solidFill>
                  <a:srgbClr val="000000"/>
                </a:solidFill>
                <a:latin typeface="HK Grotesk"/>
              </a:rPr>
              <a:t>oluşur</a:t>
            </a:r>
            <a:r>
              <a:rPr lang="en-US" sz="2641" dirty="0">
                <a:solidFill>
                  <a:srgbClr val="000000"/>
                </a:solidFill>
                <a:latin typeface="HK Grotesk"/>
              </a:rPr>
              <a:t>. </a:t>
            </a:r>
            <a:r>
              <a:rPr lang="en-US" sz="2641" dirty="0" err="1">
                <a:solidFill>
                  <a:srgbClr val="000000"/>
                </a:solidFill>
                <a:latin typeface="HK Grotesk"/>
              </a:rPr>
              <a:t>Eğitim</a:t>
            </a:r>
            <a:r>
              <a:rPr lang="en-US" sz="2641" dirty="0">
                <a:solidFill>
                  <a:srgbClr val="000000"/>
                </a:solidFill>
                <a:latin typeface="HK Grotesk"/>
              </a:rPr>
              <a:t> </a:t>
            </a:r>
            <a:r>
              <a:rPr lang="en-US" sz="2641" dirty="0" err="1">
                <a:solidFill>
                  <a:srgbClr val="000000"/>
                </a:solidFill>
                <a:latin typeface="HK Grotesk"/>
              </a:rPr>
              <a:t>aşamasında</a:t>
            </a:r>
            <a:r>
              <a:rPr lang="en-US" sz="2641" dirty="0">
                <a:solidFill>
                  <a:srgbClr val="000000"/>
                </a:solidFill>
                <a:latin typeface="HK Grotesk"/>
              </a:rPr>
              <a:t> </a:t>
            </a:r>
            <a:r>
              <a:rPr lang="en-US" sz="2641" dirty="0" err="1">
                <a:solidFill>
                  <a:srgbClr val="000000"/>
                </a:solidFill>
                <a:latin typeface="HK Grotesk"/>
              </a:rPr>
              <a:t>tek</a:t>
            </a:r>
            <a:r>
              <a:rPr lang="en-US" sz="2641" dirty="0">
                <a:solidFill>
                  <a:srgbClr val="000000"/>
                </a:solidFill>
                <a:latin typeface="HK Grotesk"/>
              </a:rPr>
              <a:t> </a:t>
            </a:r>
            <a:r>
              <a:rPr lang="en-US" sz="2641" dirty="0" err="1">
                <a:solidFill>
                  <a:srgbClr val="000000"/>
                </a:solidFill>
                <a:latin typeface="HK Grotesk"/>
              </a:rPr>
              <a:t>bir</a:t>
            </a:r>
            <a:r>
              <a:rPr lang="en-US" sz="2641" dirty="0">
                <a:solidFill>
                  <a:srgbClr val="000000"/>
                </a:solidFill>
                <a:latin typeface="HK Grotesk"/>
              </a:rPr>
              <a:t> </a:t>
            </a:r>
            <a:r>
              <a:rPr lang="en-US" sz="2641" dirty="0" err="1">
                <a:solidFill>
                  <a:srgbClr val="000000"/>
                </a:solidFill>
                <a:latin typeface="HK Grotesk"/>
              </a:rPr>
              <a:t>modelmiş</a:t>
            </a:r>
            <a:r>
              <a:rPr lang="en-US" sz="2641" dirty="0">
                <a:solidFill>
                  <a:srgbClr val="000000"/>
                </a:solidFill>
                <a:latin typeface="HK Grotesk"/>
              </a:rPr>
              <a:t> </a:t>
            </a:r>
            <a:r>
              <a:rPr lang="en-US" sz="2641" dirty="0" err="1">
                <a:solidFill>
                  <a:srgbClr val="000000"/>
                </a:solidFill>
                <a:latin typeface="HK Grotesk"/>
              </a:rPr>
              <a:t>gibi</a:t>
            </a:r>
            <a:r>
              <a:rPr lang="en-US" sz="2641" dirty="0">
                <a:solidFill>
                  <a:srgbClr val="000000"/>
                </a:solidFill>
                <a:latin typeface="HK Grotesk"/>
              </a:rPr>
              <a:t> </a:t>
            </a:r>
            <a:r>
              <a:rPr lang="en-US" sz="2641" dirty="0" err="1">
                <a:solidFill>
                  <a:srgbClr val="000000"/>
                </a:solidFill>
                <a:latin typeface="HK Grotesk"/>
              </a:rPr>
              <a:t>beraber</a:t>
            </a:r>
            <a:r>
              <a:rPr lang="en-US" sz="2641" dirty="0">
                <a:solidFill>
                  <a:srgbClr val="000000"/>
                </a:solidFill>
                <a:latin typeface="HK Grotesk"/>
              </a:rPr>
              <a:t> </a:t>
            </a:r>
            <a:r>
              <a:rPr lang="en-US" sz="2641" dirty="0" err="1">
                <a:solidFill>
                  <a:srgbClr val="000000"/>
                </a:solidFill>
                <a:latin typeface="HK Grotesk"/>
              </a:rPr>
              <a:t>eğitilir</a:t>
            </a:r>
            <a:r>
              <a:rPr lang="en-US" sz="2641" dirty="0">
                <a:solidFill>
                  <a:srgbClr val="000000"/>
                </a:solidFill>
                <a:latin typeface="HK Grotesk"/>
              </a:rPr>
              <a:t> (</a:t>
            </a:r>
            <a:r>
              <a:rPr lang="en-US" sz="2641" dirty="0" err="1">
                <a:solidFill>
                  <a:srgbClr val="000000"/>
                </a:solidFill>
                <a:latin typeface="HK Grotesk"/>
              </a:rPr>
              <a:t>Şekil</a:t>
            </a:r>
            <a:r>
              <a:rPr lang="en-US" sz="2641" dirty="0">
                <a:solidFill>
                  <a:srgbClr val="000000"/>
                </a:solidFill>
                <a:latin typeface="HK Grotesk"/>
              </a:rPr>
              <a:t> 8.6). </a:t>
            </a:r>
            <a:r>
              <a:rPr lang="en-US" sz="2641" dirty="0" err="1">
                <a:solidFill>
                  <a:srgbClr val="000000"/>
                </a:solidFill>
                <a:latin typeface="HK Grotesk"/>
              </a:rPr>
              <a:t>Örneğin</a:t>
            </a:r>
            <a:r>
              <a:rPr lang="en-US" sz="2641" dirty="0">
                <a:solidFill>
                  <a:srgbClr val="000000"/>
                </a:solidFill>
                <a:latin typeface="HK Grotesk"/>
              </a:rPr>
              <a:t> </a:t>
            </a:r>
            <a:r>
              <a:rPr lang="en-US" sz="2641" dirty="0" err="1">
                <a:solidFill>
                  <a:srgbClr val="000000"/>
                </a:solidFill>
                <a:latin typeface="HK Grotesk"/>
              </a:rPr>
              <a:t>göndericiye</a:t>
            </a:r>
            <a:r>
              <a:rPr lang="en-US" sz="2641" dirty="0">
                <a:solidFill>
                  <a:srgbClr val="000000"/>
                </a:solidFill>
                <a:latin typeface="HK Grotesk"/>
              </a:rPr>
              <a:t> </a:t>
            </a:r>
            <a:r>
              <a:rPr lang="en-US" sz="2641" dirty="0" err="1">
                <a:solidFill>
                  <a:srgbClr val="000000"/>
                </a:solidFill>
                <a:latin typeface="HK Grotesk"/>
              </a:rPr>
              <a:t>kodlayıcı</a:t>
            </a:r>
            <a:r>
              <a:rPr lang="en-US" sz="2641" dirty="0">
                <a:solidFill>
                  <a:srgbClr val="000000"/>
                </a:solidFill>
                <a:latin typeface="HK Grotesk"/>
              </a:rPr>
              <a:t>, </a:t>
            </a:r>
            <a:r>
              <a:rPr lang="en-US" sz="2641" dirty="0" err="1">
                <a:solidFill>
                  <a:srgbClr val="000000"/>
                </a:solidFill>
                <a:latin typeface="HK Grotesk"/>
              </a:rPr>
              <a:t>alıcıya</a:t>
            </a:r>
            <a:r>
              <a:rPr lang="en-US" sz="2641" dirty="0">
                <a:solidFill>
                  <a:srgbClr val="000000"/>
                </a:solidFill>
                <a:latin typeface="HK Grotesk"/>
              </a:rPr>
              <a:t> </a:t>
            </a:r>
            <a:r>
              <a:rPr lang="en-US" sz="2641" dirty="0" err="1">
                <a:solidFill>
                  <a:srgbClr val="000000"/>
                </a:solidFill>
                <a:latin typeface="HK Grotesk"/>
              </a:rPr>
              <a:t>ise</a:t>
            </a:r>
            <a:r>
              <a:rPr lang="en-US" sz="2641" dirty="0">
                <a:solidFill>
                  <a:srgbClr val="000000"/>
                </a:solidFill>
                <a:latin typeface="HK Grotesk"/>
              </a:rPr>
              <a:t> </a:t>
            </a:r>
            <a:r>
              <a:rPr lang="en-US" sz="2641" dirty="0" err="1">
                <a:solidFill>
                  <a:srgbClr val="000000"/>
                </a:solidFill>
                <a:latin typeface="HK Grotesk"/>
              </a:rPr>
              <a:t>kod</a:t>
            </a:r>
            <a:r>
              <a:rPr lang="en-US" sz="2641" dirty="0">
                <a:solidFill>
                  <a:srgbClr val="000000"/>
                </a:solidFill>
                <a:latin typeface="HK Grotesk"/>
              </a:rPr>
              <a:t> </a:t>
            </a:r>
            <a:r>
              <a:rPr lang="en-US" sz="2641" dirty="0" err="1">
                <a:solidFill>
                  <a:srgbClr val="000000"/>
                </a:solidFill>
                <a:latin typeface="HK Grotesk"/>
              </a:rPr>
              <a:t>çözücü</a:t>
            </a:r>
            <a:r>
              <a:rPr lang="en-US" sz="2641" dirty="0">
                <a:solidFill>
                  <a:srgbClr val="000000"/>
                </a:solidFill>
                <a:latin typeface="HK Grotesk"/>
              </a:rPr>
              <a:t> </a:t>
            </a:r>
            <a:r>
              <a:rPr lang="en-US" sz="2641" dirty="0" err="1">
                <a:solidFill>
                  <a:srgbClr val="000000"/>
                </a:solidFill>
                <a:latin typeface="HK Grotesk"/>
              </a:rPr>
              <a:t>olarak</a:t>
            </a:r>
            <a:r>
              <a:rPr lang="en-US" sz="2641" dirty="0">
                <a:solidFill>
                  <a:srgbClr val="000000"/>
                </a:solidFill>
                <a:latin typeface="HK Grotesk"/>
              </a:rPr>
              <a:t> </a:t>
            </a:r>
            <a:r>
              <a:rPr lang="en-US" sz="2641" dirty="0" err="1">
                <a:solidFill>
                  <a:srgbClr val="000000"/>
                </a:solidFill>
                <a:latin typeface="HK Grotesk"/>
              </a:rPr>
              <a:t>çalışarak</a:t>
            </a:r>
            <a:r>
              <a:rPr lang="en-US" sz="2641" dirty="0">
                <a:solidFill>
                  <a:srgbClr val="000000"/>
                </a:solidFill>
                <a:latin typeface="HK Grotesk"/>
              </a:rPr>
              <a:t> </a:t>
            </a:r>
            <a:r>
              <a:rPr lang="en-US" sz="2641" dirty="0" err="1">
                <a:solidFill>
                  <a:srgbClr val="000000"/>
                </a:solidFill>
                <a:latin typeface="HK Grotesk"/>
              </a:rPr>
              <a:t>kişisel</a:t>
            </a:r>
            <a:r>
              <a:rPr lang="en-US" sz="2641" dirty="0">
                <a:solidFill>
                  <a:srgbClr val="000000"/>
                </a:solidFill>
                <a:latin typeface="HK Grotesk"/>
              </a:rPr>
              <a:t> </a:t>
            </a:r>
            <a:r>
              <a:rPr lang="en-US" sz="2641" dirty="0" err="1">
                <a:solidFill>
                  <a:srgbClr val="000000"/>
                </a:solidFill>
                <a:latin typeface="HK Grotesk"/>
              </a:rPr>
              <a:t>görüntülerimizin</a:t>
            </a:r>
            <a:r>
              <a:rPr lang="en-US" sz="2641" dirty="0">
                <a:solidFill>
                  <a:srgbClr val="000000"/>
                </a:solidFill>
                <a:latin typeface="HK Grotesk"/>
              </a:rPr>
              <a:t> </a:t>
            </a:r>
            <a:r>
              <a:rPr lang="en-US" sz="2641" dirty="0" err="1">
                <a:solidFill>
                  <a:srgbClr val="000000"/>
                </a:solidFill>
                <a:latin typeface="HK Grotesk"/>
              </a:rPr>
              <a:t>güvenli</a:t>
            </a:r>
            <a:r>
              <a:rPr lang="en-US" sz="2641" dirty="0">
                <a:solidFill>
                  <a:srgbClr val="000000"/>
                </a:solidFill>
                <a:latin typeface="HK Grotesk"/>
              </a:rPr>
              <a:t> </a:t>
            </a:r>
            <a:r>
              <a:rPr lang="en-US" sz="2641" dirty="0" err="1">
                <a:solidFill>
                  <a:srgbClr val="000000"/>
                </a:solidFill>
                <a:latin typeface="HK Grotesk"/>
              </a:rPr>
              <a:t>ve</a:t>
            </a:r>
            <a:r>
              <a:rPr lang="en-US" sz="2641" dirty="0">
                <a:solidFill>
                  <a:srgbClr val="000000"/>
                </a:solidFill>
                <a:latin typeface="HK Grotesk"/>
              </a:rPr>
              <a:t> </a:t>
            </a:r>
            <a:r>
              <a:rPr lang="en-US" sz="2641" dirty="0" err="1">
                <a:solidFill>
                  <a:srgbClr val="000000"/>
                </a:solidFill>
                <a:latin typeface="HK Grotesk"/>
              </a:rPr>
              <a:t>yüksek</a:t>
            </a:r>
            <a:r>
              <a:rPr lang="en-US" sz="2641" dirty="0">
                <a:solidFill>
                  <a:srgbClr val="000000"/>
                </a:solidFill>
                <a:latin typeface="HK Grotesk"/>
              </a:rPr>
              <a:t> </a:t>
            </a:r>
            <a:r>
              <a:rPr lang="en-US" sz="2641" dirty="0" err="1">
                <a:solidFill>
                  <a:srgbClr val="000000"/>
                </a:solidFill>
                <a:latin typeface="HK Grotesk"/>
              </a:rPr>
              <a:t>doğruluk</a:t>
            </a:r>
            <a:r>
              <a:rPr lang="en-US" sz="2641" dirty="0">
                <a:solidFill>
                  <a:srgbClr val="000000"/>
                </a:solidFill>
                <a:latin typeface="HK Grotesk"/>
              </a:rPr>
              <a:t> </a:t>
            </a:r>
            <a:r>
              <a:rPr lang="en-US" sz="2641" dirty="0" err="1">
                <a:solidFill>
                  <a:srgbClr val="000000"/>
                </a:solidFill>
                <a:latin typeface="HK Grotesk"/>
              </a:rPr>
              <a:t>oranında</a:t>
            </a:r>
            <a:r>
              <a:rPr lang="en-US" sz="2641" dirty="0">
                <a:solidFill>
                  <a:srgbClr val="000000"/>
                </a:solidFill>
                <a:latin typeface="HK Grotesk"/>
              </a:rPr>
              <a:t> </a:t>
            </a:r>
            <a:r>
              <a:rPr lang="en-US" sz="2641" dirty="0" err="1">
                <a:solidFill>
                  <a:srgbClr val="000000"/>
                </a:solidFill>
                <a:latin typeface="HK Grotesk"/>
              </a:rPr>
              <a:t>bir</a:t>
            </a:r>
            <a:r>
              <a:rPr lang="en-US" sz="2641" dirty="0">
                <a:solidFill>
                  <a:srgbClr val="000000"/>
                </a:solidFill>
                <a:latin typeface="HK Grotesk"/>
              </a:rPr>
              <a:t> </a:t>
            </a:r>
            <a:r>
              <a:rPr lang="en-US" sz="2641" dirty="0" err="1">
                <a:solidFill>
                  <a:srgbClr val="000000"/>
                </a:solidFill>
                <a:latin typeface="HK Grotesk"/>
              </a:rPr>
              <a:t>yerden</a:t>
            </a:r>
            <a:r>
              <a:rPr lang="en-US" sz="2641" dirty="0">
                <a:solidFill>
                  <a:srgbClr val="000000"/>
                </a:solidFill>
                <a:latin typeface="HK Grotesk"/>
              </a:rPr>
              <a:t> </a:t>
            </a:r>
            <a:r>
              <a:rPr lang="en-US" sz="2641" dirty="0" err="1">
                <a:solidFill>
                  <a:srgbClr val="000000"/>
                </a:solidFill>
                <a:latin typeface="HK Grotesk"/>
              </a:rPr>
              <a:t>başka</a:t>
            </a:r>
            <a:r>
              <a:rPr lang="en-US" sz="2641" dirty="0">
                <a:solidFill>
                  <a:srgbClr val="000000"/>
                </a:solidFill>
                <a:latin typeface="HK Grotesk"/>
              </a:rPr>
              <a:t> </a:t>
            </a:r>
            <a:r>
              <a:rPr lang="en-US" sz="2641" dirty="0" err="1">
                <a:solidFill>
                  <a:srgbClr val="000000"/>
                </a:solidFill>
                <a:latin typeface="HK Grotesk"/>
              </a:rPr>
              <a:t>bir</a:t>
            </a:r>
            <a:r>
              <a:rPr lang="en-US" sz="2641" dirty="0">
                <a:solidFill>
                  <a:srgbClr val="000000"/>
                </a:solidFill>
                <a:latin typeface="HK Grotesk"/>
              </a:rPr>
              <a:t> yere </a:t>
            </a:r>
            <a:r>
              <a:rPr lang="en-US" sz="2641" dirty="0" err="1">
                <a:solidFill>
                  <a:srgbClr val="000000"/>
                </a:solidFill>
                <a:latin typeface="HK Grotesk"/>
              </a:rPr>
              <a:t>taşınması</a:t>
            </a:r>
            <a:r>
              <a:rPr lang="en-US" sz="2641" dirty="0">
                <a:solidFill>
                  <a:srgbClr val="000000"/>
                </a:solidFill>
                <a:latin typeface="HK Grotesk"/>
              </a:rPr>
              <a:t> </a:t>
            </a:r>
            <a:r>
              <a:rPr lang="en-US" sz="2641" dirty="0" err="1">
                <a:solidFill>
                  <a:srgbClr val="000000"/>
                </a:solidFill>
                <a:latin typeface="HK Grotesk"/>
              </a:rPr>
              <a:t>sağlanabilir</a:t>
            </a:r>
            <a:r>
              <a:rPr lang="en-US" sz="2641" dirty="0">
                <a:solidFill>
                  <a:srgbClr val="000000"/>
                </a:solidFill>
                <a:latin typeface="HK Grotesk"/>
              </a:rPr>
              <a:t>.</a:t>
            </a:r>
          </a:p>
        </p:txBody>
      </p:sp>
      <p:sp>
        <p:nvSpPr>
          <p:cNvPr id="4" name="TextBox 4"/>
          <p:cNvSpPr txBox="1"/>
          <p:nvPr/>
        </p:nvSpPr>
        <p:spPr>
          <a:xfrm>
            <a:off x="326717" y="357269"/>
            <a:ext cx="10970618" cy="422276"/>
          </a:xfrm>
          <a:prstGeom prst="rect">
            <a:avLst/>
          </a:prstGeom>
        </p:spPr>
        <p:txBody>
          <a:bodyPr lIns="0" tIns="0" rIns="0" bIns="0" rtlCol="0" anchor="t">
            <a:spAutoFit/>
          </a:bodyPr>
          <a:lstStyle/>
          <a:p>
            <a:pPr algn="l">
              <a:lnSpc>
                <a:spcPts val="3499"/>
              </a:lnSpc>
              <a:spcBef>
                <a:spcPct val="0"/>
              </a:spcBef>
            </a:pPr>
            <a:r>
              <a:rPr lang="en-US" sz="2499" dirty="0">
                <a:solidFill>
                  <a:srgbClr val="000000"/>
                </a:solidFill>
                <a:latin typeface="Merriweather"/>
              </a:rPr>
              <a:t>1.5. Oto </a:t>
            </a:r>
            <a:r>
              <a:rPr lang="en-US" sz="2499" dirty="0" err="1">
                <a:solidFill>
                  <a:srgbClr val="000000"/>
                </a:solidFill>
                <a:latin typeface="Merriweather"/>
              </a:rPr>
              <a:t>kodlayıcı</a:t>
            </a:r>
            <a:r>
              <a:rPr lang="en-US" sz="2499" dirty="0">
                <a:solidFill>
                  <a:srgbClr val="000000"/>
                </a:solidFill>
                <a:latin typeface="Merriweather"/>
              </a:rPr>
              <a:t> </a:t>
            </a:r>
            <a:r>
              <a:rPr lang="en-US" sz="2499" dirty="0" err="1">
                <a:solidFill>
                  <a:srgbClr val="000000"/>
                </a:solidFill>
                <a:latin typeface="Merriweather"/>
              </a:rPr>
              <a:t>Tekniği</a:t>
            </a:r>
            <a:endParaRPr lang="en-US" sz="2499" dirty="0">
              <a:solidFill>
                <a:srgbClr val="000000"/>
              </a:solidFill>
              <a:latin typeface="Merriweather"/>
            </a:endParaRPr>
          </a:p>
        </p:txBody>
      </p:sp>
      <p:sp>
        <p:nvSpPr>
          <p:cNvPr id="5" name="TextBox 5"/>
          <p:cNvSpPr txBox="1"/>
          <p:nvPr/>
        </p:nvSpPr>
        <p:spPr>
          <a:xfrm>
            <a:off x="3953985" y="7768795"/>
            <a:ext cx="10380030" cy="422276"/>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Merriweather"/>
              </a:rPr>
              <a:t>Şekil 8.6. Oto kodlayıcı tekniği şematiği (Web Kaynağı 8.5)</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0641376" cy="10287000"/>
            <a:chOff x="0" y="0"/>
            <a:chExt cx="2802667" cy="2709333"/>
          </a:xfrm>
        </p:grpSpPr>
        <p:sp>
          <p:nvSpPr>
            <p:cNvPr id="3" name="Freeform 3"/>
            <p:cNvSpPr/>
            <p:nvPr/>
          </p:nvSpPr>
          <p:spPr>
            <a:xfrm>
              <a:off x="0" y="0"/>
              <a:ext cx="2802667" cy="2709333"/>
            </a:xfrm>
            <a:custGeom>
              <a:avLst/>
              <a:gdLst/>
              <a:ahLst/>
              <a:cxnLst/>
              <a:rect l="l" t="t" r="r" b="b"/>
              <a:pathLst>
                <a:path w="2802667" h="2709333">
                  <a:moveTo>
                    <a:pt x="36376" y="0"/>
                  </a:moveTo>
                  <a:lnTo>
                    <a:pt x="2766290" y="0"/>
                  </a:lnTo>
                  <a:cubicBezTo>
                    <a:pt x="2775938" y="0"/>
                    <a:pt x="2785191" y="3833"/>
                    <a:pt x="2792013" y="10654"/>
                  </a:cubicBezTo>
                  <a:cubicBezTo>
                    <a:pt x="2798834" y="17476"/>
                    <a:pt x="2802667" y="26729"/>
                    <a:pt x="2802667" y="36376"/>
                  </a:cubicBezTo>
                  <a:lnTo>
                    <a:pt x="2802667" y="2672957"/>
                  </a:lnTo>
                  <a:cubicBezTo>
                    <a:pt x="2802667" y="2682604"/>
                    <a:pt x="2798834" y="2691857"/>
                    <a:pt x="2792013" y="2698679"/>
                  </a:cubicBezTo>
                  <a:cubicBezTo>
                    <a:pt x="2785191" y="2705501"/>
                    <a:pt x="2775938" y="2709333"/>
                    <a:pt x="2766290" y="2709333"/>
                  </a:cubicBezTo>
                  <a:lnTo>
                    <a:pt x="36376" y="2709333"/>
                  </a:lnTo>
                  <a:cubicBezTo>
                    <a:pt x="26729" y="2709333"/>
                    <a:pt x="17476" y="2705501"/>
                    <a:pt x="10654" y="2698679"/>
                  </a:cubicBezTo>
                  <a:cubicBezTo>
                    <a:pt x="3833" y="2691857"/>
                    <a:pt x="0" y="2682604"/>
                    <a:pt x="0" y="2672957"/>
                  </a:cubicBezTo>
                  <a:lnTo>
                    <a:pt x="0" y="36376"/>
                  </a:lnTo>
                  <a:cubicBezTo>
                    <a:pt x="0" y="26729"/>
                    <a:pt x="3833" y="17476"/>
                    <a:pt x="10654" y="10654"/>
                  </a:cubicBezTo>
                  <a:cubicBezTo>
                    <a:pt x="17476" y="3833"/>
                    <a:pt x="26729" y="0"/>
                    <a:pt x="36376" y="0"/>
                  </a:cubicBezTo>
                  <a:close/>
                </a:path>
              </a:pathLst>
            </a:custGeom>
            <a:solidFill>
              <a:srgbClr val="F1F1F1"/>
            </a:solidFill>
          </p:spPr>
        </p:sp>
        <p:sp>
          <p:nvSpPr>
            <p:cNvPr id="4" name="TextBox 4"/>
            <p:cNvSpPr txBox="1"/>
            <p:nvPr/>
          </p:nvSpPr>
          <p:spPr>
            <a:xfrm>
              <a:off x="0" y="-38100"/>
              <a:ext cx="2802667" cy="2747433"/>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2243702" y="4180724"/>
            <a:ext cx="4858009" cy="2429005"/>
          </a:xfrm>
          <a:custGeom>
            <a:avLst/>
            <a:gdLst/>
            <a:ahLst/>
            <a:cxnLst/>
            <a:rect l="l" t="t" r="r" b="b"/>
            <a:pathLst>
              <a:path w="4858009" h="2429005">
                <a:moveTo>
                  <a:pt x="0" y="0"/>
                </a:moveTo>
                <a:lnTo>
                  <a:pt x="4858010" y="0"/>
                </a:lnTo>
                <a:lnTo>
                  <a:pt x="4858010" y="2429005"/>
                </a:lnTo>
                <a:lnTo>
                  <a:pt x="0" y="24290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758691" y="2914918"/>
            <a:ext cx="9662536" cy="5970671"/>
          </a:xfrm>
          <a:custGeom>
            <a:avLst/>
            <a:gdLst/>
            <a:ahLst/>
            <a:cxnLst/>
            <a:rect l="l" t="t" r="r" b="b"/>
            <a:pathLst>
              <a:path w="9662536" h="5970671">
                <a:moveTo>
                  <a:pt x="0" y="0"/>
                </a:moveTo>
                <a:lnTo>
                  <a:pt x="9662536" y="0"/>
                </a:lnTo>
                <a:lnTo>
                  <a:pt x="9662536" y="5970670"/>
                </a:lnTo>
                <a:lnTo>
                  <a:pt x="0" y="5970670"/>
                </a:lnTo>
                <a:lnTo>
                  <a:pt x="0" y="0"/>
                </a:lnTo>
                <a:close/>
              </a:path>
            </a:pathLst>
          </a:custGeom>
          <a:blipFill>
            <a:blip r:embed="rId4"/>
            <a:stretch>
              <a:fillRect/>
            </a:stretch>
          </a:blipFill>
        </p:spPr>
      </p:sp>
      <p:sp>
        <p:nvSpPr>
          <p:cNvPr id="7" name="TextBox 7"/>
          <p:cNvSpPr txBox="1"/>
          <p:nvPr/>
        </p:nvSpPr>
        <p:spPr>
          <a:xfrm>
            <a:off x="1968074" y="1140932"/>
            <a:ext cx="5238791" cy="805783"/>
          </a:xfrm>
          <a:prstGeom prst="rect">
            <a:avLst/>
          </a:prstGeom>
        </p:spPr>
        <p:txBody>
          <a:bodyPr lIns="0" tIns="0" rIns="0" bIns="0" rtlCol="0" anchor="t">
            <a:spAutoFit/>
          </a:bodyPr>
          <a:lstStyle/>
          <a:p>
            <a:pPr algn="l">
              <a:lnSpc>
                <a:spcPts val="6439"/>
              </a:lnSpc>
            </a:pPr>
            <a:r>
              <a:rPr lang="en-US" sz="4953">
                <a:solidFill>
                  <a:srgbClr val="222A9B"/>
                </a:solidFill>
                <a:latin typeface="HK Grotesk Bold"/>
              </a:rPr>
              <a:t>Biliyor musunuz?</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7605723" y="1028700"/>
            <a:ext cx="10481579" cy="6513948"/>
            <a:chOff x="0" y="0"/>
            <a:chExt cx="2846102" cy="1768757"/>
          </a:xfrm>
        </p:grpSpPr>
        <p:sp>
          <p:nvSpPr>
            <p:cNvPr id="4" name="Freeform 4"/>
            <p:cNvSpPr/>
            <p:nvPr/>
          </p:nvSpPr>
          <p:spPr>
            <a:xfrm>
              <a:off x="0" y="0"/>
              <a:ext cx="2846102" cy="1768757"/>
            </a:xfrm>
            <a:custGeom>
              <a:avLst/>
              <a:gdLst/>
              <a:ahLst/>
              <a:cxnLst/>
              <a:rect l="l" t="t" r="r" b="b"/>
              <a:pathLst>
                <a:path w="2846102" h="1768757">
                  <a:moveTo>
                    <a:pt x="36931" y="0"/>
                  </a:moveTo>
                  <a:lnTo>
                    <a:pt x="2809171" y="0"/>
                  </a:lnTo>
                  <a:cubicBezTo>
                    <a:pt x="2829567" y="0"/>
                    <a:pt x="2846102" y="16535"/>
                    <a:pt x="2846102" y="36931"/>
                  </a:cubicBezTo>
                  <a:lnTo>
                    <a:pt x="2846102" y="1731825"/>
                  </a:lnTo>
                  <a:cubicBezTo>
                    <a:pt x="2846102" y="1752222"/>
                    <a:pt x="2829567" y="1768757"/>
                    <a:pt x="2809171" y="1768757"/>
                  </a:cubicBezTo>
                  <a:lnTo>
                    <a:pt x="36931" y="1768757"/>
                  </a:lnTo>
                  <a:cubicBezTo>
                    <a:pt x="16535" y="1768757"/>
                    <a:pt x="0" y="1752222"/>
                    <a:pt x="0" y="1731825"/>
                  </a:cubicBezTo>
                  <a:lnTo>
                    <a:pt x="0" y="36931"/>
                  </a:lnTo>
                  <a:cubicBezTo>
                    <a:pt x="0" y="16535"/>
                    <a:pt x="16535" y="0"/>
                    <a:pt x="36931" y="0"/>
                  </a:cubicBezTo>
                  <a:close/>
                </a:path>
              </a:pathLst>
            </a:custGeom>
            <a:solidFill>
              <a:srgbClr val="F1F1F1"/>
            </a:solidFill>
          </p:spPr>
        </p:sp>
        <p:sp>
          <p:nvSpPr>
            <p:cNvPr id="5" name="TextBox 5"/>
            <p:cNvSpPr txBox="1"/>
            <p:nvPr/>
          </p:nvSpPr>
          <p:spPr>
            <a:xfrm>
              <a:off x="0" y="-38100"/>
              <a:ext cx="2846102" cy="1806857"/>
            </a:xfrm>
            <a:prstGeom prst="rect">
              <a:avLst/>
            </a:prstGeom>
          </p:spPr>
          <p:txBody>
            <a:bodyPr lIns="51356" tIns="51356" rIns="51356" bIns="51356" rtlCol="0" anchor="ctr"/>
            <a:lstStyle/>
            <a:p>
              <a:pPr algn="ctr">
                <a:lnSpc>
                  <a:spcPts val="2100"/>
                </a:lnSpc>
              </a:pPr>
              <a:endParaRPr/>
            </a:p>
          </p:txBody>
        </p:sp>
      </p:grpSp>
      <p:sp>
        <p:nvSpPr>
          <p:cNvPr id="6" name="TextBox 6"/>
          <p:cNvSpPr txBox="1"/>
          <p:nvPr/>
        </p:nvSpPr>
        <p:spPr>
          <a:xfrm>
            <a:off x="993360" y="5782076"/>
            <a:ext cx="6612364" cy="1198788"/>
          </a:xfrm>
          <a:prstGeom prst="rect">
            <a:avLst/>
          </a:prstGeom>
        </p:spPr>
        <p:txBody>
          <a:bodyPr lIns="0" tIns="0" rIns="0" bIns="0" rtlCol="0" anchor="t">
            <a:spAutoFit/>
          </a:bodyPr>
          <a:lstStyle/>
          <a:p>
            <a:pPr algn="l">
              <a:lnSpc>
                <a:spcPts val="4622"/>
              </a:lnSpc>
            </a:pPr>
            <a:r>
              <a:rPr lang="en-US" sz="4320" spc="155">
                <a:solidFill>
                  <a:srgbClr val="FFFFFF"/>
                </a:solidFill>
                <a:latin typeface="Archivo Black"/>
              </a:rPr>
              <a:t>Derin Öğrenme ile İleri Düzey Çözümler</a:t>
            </a:r>
          </a:p>
        </p:txBody>
      </p:sp>
      <p:sp>
        <p:nvSpPr>
          <p:cNvPr id="7" name="TextBox 7"/>
          <p:cNvSpPr txBox="1"/>
          <p:nvPr/>
        </p:nvSpPr>
        <p:spPr>
          <a:xfrm>
            <a:off x="1028700" y="4049971"/>
            <a:ext cx="7029221" cy="541895"/>
          </a:xfrm>
          <a:prstGeom prst="rect">
            <a:avLst/>
          </a:prstGeom>
        </p:spPr>
        <p:txBody>
          <a:bodyPr lIns="0" tIns="0" rIns="0" bIns="0" rtlCol="0" anchor="t">
            <a:spAutoFit/>
          </a:bodyPr>
          <a:lstStyle/>
          <a:p>
            <a:pPr algn="l">
              <a:lnSpc>
                <a:spcPts val="4428"/>
              </a:lnSpc>
            </a:pPr>
            <a:r>
              <a:rPr lang="en-US" sz="3163">
                <a:solidFill>
                  <a:srgbClr val="FFFFFF"/>
                </a:solidFill>
                <a:latin typeface="HK Grotesk Semi-Bold"/>
              </a:rPr>
              <a:t>HAFTA-8</a:t>
            </a:r>
          </a:p>
        </p:txBody>
      </p:sp>
      <p:sp>
        <p:nvSpPr>
          <p:cNvPr id="8" name="TextBox 8"/>
          <p:cNvSpPr txBox="1"/>
          <p:nvPr/>
        </p:nvSpPr>
        <p:spPr>
          <a:xfrm>
            <a:off x="7758171" y="1864536"/>
            <a:ext cx="10529829" cy="4846091"/>
          </a:xfrm>
          <a:prstGeom prst="rect">
            <a:avLst/>
          </a:prstGeom>
        </p:spPr>
        <p:txBody>
          <a:bodyPr lIns="0" tIns="0" rIns="0" bIns="0" rtlCol="0" anchor="t">
            <a:spAutoFit/>
          </a:bodyPr>
          <a:lstStyle/>
          <a:p>
            <a:pPr algn="l">
              <a:lnSpc>
                <a:spcPts val="3217"/>
              </a:lnSpc>
            </a:pPr>
            <a:r>
              <a:rPr lang="en-US" sz="1608">
                <a:solidFill>
                  <a:srgbClr val="343B3B"/>
                </a:solidFill>
                <a:latin typeface="HK Grotesk Bold"/>
              </a:rPr>
              <a:t>Bu bölümü tamamlayan bir öğrenci,</a:t>
            </a:r>
          </a:p>
          <a:p>
            <a:pPr marL="347382" lvl="1" indent="-173691" algn="l">
              <a:lnSpc>
                <a:spcPts val="3217"/>
              </a:lnSpc>
              <a:buFont typeface="Arial"/>
              <a:buChar char="•"/>
            </a:pPr>
            <a:r>
              <a:rPr lang="en-US" sz="1608">
                <a:solidFill>
                  <a:srgbClr val="343B3B"/>
                </a:solidFill>
                <a:latin typeface="HK Grotesk Bold"/>
              </a:rPr>
              <a:t> Öğrenciler derin öğrenme model kavramını anlar.</a:t>
            </a:r>
          </a:p>
          <a:p>
            <a:pPr marL="347382" lvl="1" indent="-173691" algn="l">
              <a:lnSpc>
                <a:spcPts val="3217"/>
              </a:lnSpc>
              <a:buFont typeface="Arial"/>
              <a:buChar char="•"/>
            </a:pPr>
            <a:r>
              <a:rPr lang="en-US" sz="1608">
                <a:solidFill>
                  <a:srgbClr val="343B3B"/>
                </a:solidFill>
                <a:latin typeface="HK Grotesk Bold"/>
              </a:rPr>
              <a:t> Öğrenciler, derin öğrenme modellerini büyük veri setlerine tasarlayarak uygular.</a:t>
            </a:r>
          </a:p>
          <a:p>
            <a:pPr marL="347382" lvl="1" indent="-173691" algn="l">
              <a:lnSpc>
                <a:spcPts val="3217"/>
              </a:lnSpc>
              <a:buFont typeface="Arial"/>
              <a:buChar char="•"/>
            </a:pPr>
            <a:r>
              <a:rPr lang="en-US" sz="1608">
                <a:solidFill>
                  <a:srgbClr val="343B3B"/>
                </a:solidFill>
                <a:latin typeface="HK Grotesk Bold"/>
              </a:rPr>
              <a:t> Öğrenciler, derin öğrenme modellerinden elde edilen sonuçları yorumlayarak kavrar.</a:t>
            </a:r>
          </a:p>
          <a:p>
            <a:pPr marL="347382" lvl="1" indent="-173691" algn="l">
              <a:lnSpc>
                <a:spcPts val="3217"/>
              </a:lnSpc>
              <a:buFont typeface="Arial"/>
              <a:buChar char="•"/>
            </a:pPr>
            <a:r>
              <a:rPr lang="en-US" sz="1608">
                <a:solidFill>
                  <a:srgbClr val="343B3B"/>
                </a:solidFill>
                <a:latin typeface="HK Grotesk Bold"/>
              </a:rPr>
              <a:t> Öğrenciler, derin öğrenme tabanlı problem çözebilme yetenekleri kazanır.</a:t>
            </a:r>
          </a:p>
          <a:p>
            <a:pPr marL="347382" lvl="1" indent="-173691" algn="l">
              <a:lnSpc>
                <a:spcPts val="3217"/>
              </a:lnSpc>
              <a:buFont typeface="Arial"/>
              <a:buChar char="•"/>
            </a:pPr>
            <a:r>
              <a:rPr lang="en-US" sz="1608">
                <a:solidFill>
                  <a:srgbClr val="343B3B"/>
                </a:solidFill>
                <a:latin typeface="HK Grotesk Bold"/>
              </a:rPr>
              <a:t> Öğrenciler Python programlama dilinde derin öğrenme mimarileri için kullanılan kütüphane fonksiyonlarını kullanma yeteneği kazanır.</a:t>
            </a:r>
          </a:p>
          <a:p>
            <a:pPr marL="347382" lvl="1" indent="-173691" algn="l">
              <a:lnSpc>
                <a:spcPts val="3217"/>
              </a:lnSpc>
              <a:buFont typeface="Arial"/>
              <a:buChar char="•"/>
            </a:pPr>
            <a:r>
              <a:rPr lang="en-US" sz="1608">
                <a:solidFill>
                  <a:srgbClr val="343B3B"/>
                </a:solidFill>
                <a:latin typeface="HK Grotesk Bold"/>
              </a:rPr>
              <a:t> Öğrenciler, Konvolüsyonel sinir ağları (CNN) derin öğrenme modelinin çalışma yöntemini kavrar.</a:t>
            </a:r>
          </a:p>
          <a:p>
            <a:pPr marL="347382" lvl="1" indent="-173691" algn="l">
              <a:lnSpc>
                <a:spcPts val="3217"/>
              </a:lnSpc>
              <a:buFont typeface="Arial"/>
              <a:buChar char="•"/>
            </a:pPr>
            <a:r>
              <a:rPr lang="en-US" sz="1608">
                <a:solidFill>
                  <a:srgbClr val="343B3B"/>
                </a:solidFill>
                <a:latin typeface="HK Grotesk Bold"/>
              </a:rPr>
              <a:t> Öğrenciler CNN tabanlı AlexNet, ResNet, GoogleNet gibi mimarilerin yapısını kavrar.</a:t>
            </a:r>
          </a:p>
          <a:p>
            <a:pPr marL="347382" lvl="1" indent="-173691" algn="l">
              <a:lnSpc>
                <a:spcPts val="3217"/>
              </a:lnSpc>
              <a:buFont typeface="Arial"/>
              <a:buChar char="•"/>
            </a:pPr>
            <a:r>
              <a:rPr lang="en-US" sz="1608">
                <a:solidFill>
                  <a:srgbClr val="343B3B"/>
                </a:solidFill>
                <a:latin typeface="HK Grotesk Bold"/>
              </a:rPr>
              <a:t> Öğrenciler ResNet tabanlı örnek bir problem üzerinde modeli tasarlar ve bu modeli çözüm yönünde uygular.</a:t>
            </a:r>
          </a:p>
          <a:p>
            <a:pPr marL="347382" lvl="1" indent="-173691" algn="l">
              <a:lnSpc>
                <a:spcPts val="3217"/>
              </a:lnSpc>
              <a:buFont typeface="Arial"/>
              <a:buChar char="•"/>
            </a:pPr>
            <a:r>
              <a:rPr lang="en-US" sz="1608">
                <a:solidFill>
                  <a:srgbClr val="343B3B"/>
                </a:solidFill>
                <a:latin typeface="HK Grotesk Bold"/>
              </a:rPr>
              <a:t> Öğrenciler ResNet modelinden elde edilen sonuçları değerlendirerek yorumlar.</a:t>
            </a:r>
          </a:p>
          <a:p>
            <a:pPr marL="347382" lvl="1" indent="-173691" algn="l">
              <a:lnSpc>
                <a:spcPts val="3217"/>
              </a:lnSpc>
              <a:buFont typeface="Arial"/>
              <a:buChar char="•"/>
            </a:pPr>
            <a:r>
              <a:rPr lang="en-US" sz="1608">
                <a:solidFill>
                  <a:srgbClr val="343B3B"/>
                </a:solidFill>
                <a:latin typeface="HK Grotesk Bold"/>
              </a:rPr>
              <a:t> Öğrenciler Yapay Zekâ alanı açısından derin öğrenme tekniğinin önemini kavrar.</a:t>
            </a:r>
          </a:p>
        </p:txBody>
      </p:sp>
      <p:sp>
        <p:nvSpPr>
          <p:cNvPr id="9" name="TextBox 9"/>
          <p:cNvSpPr txBox="1"/>
          <p:nvPr/>
        </p:nvSpPr>
        <p:spPr>
          <a:xfrm>
            <a:off x="3802922" y="1219591"/>
            <a:ext cx="11558577" cy="453713"/>
          </a:xfrm>
          <a:prstGeom prst="rect">
            <a:avLst/>
          </a:prstGeom>
        </p:spPr>
        <p:txBody>
          <a:bodyPr lIns="0" tIns="0" rIns="0" bIns="0" rtlCol="0" anchor="t">
            <a:spAutoFit/>
          </a:bodyPr>
          <a:lstStyle/>
          <a:p>
            <a:pPr algn="ctr">
              <a:lnSpc>
                <a:spcPts val="3788"/>
              </a:lnSpc>
              <a:spcBef>
                <a:spcPct val="0"/>
              </a:spcBef>
            </a:pPr>
            <a:r>
              <a:rPr lang="en-US" sz="2706">
                <a:solidFill>
                  <a:srgbClr val="000000"/>
                </a:solidFill>
                <a:latin typeface="HK Grotesk Bold"/>
              </a:rPr>
              <a:t>  BÖLÜM KAZANIMLARI:</a:t>
            </a:r>
          </a:p>
        </p:txBody>
      </p:sp>
      <p:sp>
        <p:nvSpPr>
          <p:cNvPr id="10" name="TextBox 10"/>
          <p:cNvSpPr txBox="1"/>
          <p:nvPr/>
        </p:nvSpPr>
        <p:spPr>
          <a:xfrm>
            <a:off x="8489692" y="9953625"/>
            <a:ext cx="1308616" cy="266700"/>
          </a:xfrm>
          <a:prstGeom prst="rect">
            <a:avLst/>
          </a:prstGeom>
        </p:spPr>
        <p:txBody>
          <a:bodyPr lIns="0" tIns="0" rIns="0" bIns="0" rtlCol="0" anchor="t">
            <a:spAutoFit/>
          </a:bodyPr>
          <a:lstStyle/>
          <a:p>
            <a:pPr algn="ctr">
              <a:lnSpc>
                <a:spcPts val="2100"/>
              </a:lnSpc>
              <a:spcBef>
                <a:spcPct val="0"/>
              </a:spcBef>
            </a:pPr>
            <a:r>
              <a:rPr lang="en-US" sz="1500">
                <a:solidFill>
                  <a:srgbClr val="000000"/>
                </a:solidFill>
                <a:latin typeface="HK Grotesk"/>
              </a:rPr>
              <a:t>Hümeyra Göray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0641376" cy="10287000"/>
            <a:chOff x="0" y="0"/>
            <a:chExt cx="2802667" cy="2709333"/>
          </a:xfrm>
        </p:grpSpPr>
        <p:sp>
          <p:nvSpPr>
            <p:cNvPr id="3" name="Freeform 3"/>
            <p:cNvSpPr/>
            <p:nvPr/>
          </p:nvSpPr>
          <p:spPr>
            <a:xfrm>
              <a:off x="0" y="0"/>
              <a:ext cx="2802667" cy="2709333"/>
            </a:xfrm>
            <a:custGeom>
              <a:avLst/>
              <a:gdLst/>
              <a:ahLst/>
              <a:cxnLst/>
              <a:rect l="l" t="t" r="r" b="b"/>
              <a:pathLst>
                <a:path w="2802667" h="2709333">
                  <a:moveTo>
                    <a:pt x="36376" y="0"/>
                  </a:moveTo>
                  <a:lnTo>
                    <a:pt x="2766290" y="0"/>
                  </a:lnTo>
                  <a:cubicBezTo>
                    <a:pt x="2775938" y="0"/>
                    <a:pt x="2785191" y="3833"/>
                    <a:pt x="2792013" y="10654"/>
                  </a:cubicBezTo>
                  <a:cubicBezTo>
                    <a:pt x="2798834" y="17476"/>
                    <a:pt x="2802667" y="26729"/>
                    <a:pt x="2802667" y="36376"/>
                  </a:cubicBezTo>
                  <a:lnTo>
                    <a:pt x="2802667" y="2672957"/>
                  </a:lnTo>
                  <a:cubicBezTo>
                    <a:pt x="2802667" y="2682604"/>
                    <a:pt x="2798834" y="2691857"/>
                    <a:pt x="2792013" y="2698679"/>
                  </a:cubicBezTo>
                  <a:cubicBezTo>
                    <a:pt x="2785191" y="2705501"/>
                    <a:pt x="2775938" y="2709333"/>
                    <a:pt x="2766290" y="2709333"/>
                  </a:cubicBezTo>
                  <a:lnTo>
                    <a:pt x="36376" y="2709333"/>
                  </a:lnTo>
                  <a:cubicBezTo>
                    <a:pt x="26729" y="2709333"/>
                    <a:pt x="17476" y="2705501"/>
                    <a:pt x="10654" y="2698679"/>
                  </a:cubicBezTo>
                  <a:cubicBezTo>
                    <a:pt x="3833" y="2691857"/>
                    <a:pt x="0" y="2682604"/>
                    <a:pt x="0" y="2672957"/>
                  </a:cubicBezTo>
                  <a:lnTo>
                    <a:pt x="0" y="36376"/>
                  </a:lnTo>
                  <a:cubicBezTo>
                    <a:pt x="0" y="26729"/>
                    <a:pt x="3833" y="17476"/>
                    <a:pt x="10654" y="10654"/>
                  </a:cubicBezTo>
                  <a:cubicBezTo>
                    <a:pt x="17476" y="3833"/>
                    <a:pt x="26729" y="0"/>
                    <a:pt x="36376" y="0"/>
                  </a:cubicBezTo>
                  <a:close/>
                </a:path>
              </a:pathLst>
            </a:custGeom>
            <a:solidFill>
              <a:srgbClr val="F1F1F1"/>
            </a:solidFill>
          </p:spPr>
        </p:sp>
        <p:sp>
          <p:nvSpPr>
            <p:cNvPr id="4" name="TextBox 4"/>
            <p:cNvSpPr txBox="1"/>
            <p:nvPr/>
          </p:nvSpPr>
          <p:spPr>
            <a:xfrm>
              <a:off x="0" y="-38100"/>
              <a:ext cx="2802667" cy="2747433"/>
            </a:xfrm>
            <a:prstGeom prst="rect">
              <a:avLst/>
            </a:prstGeom>
          </p:spPr>
          <p:txBody>
            <a:bodyPr lIns="50800" tIns="50800" rIns="50800" bIns="50800" rtlCol="0" anchor="ctr"/>
            <a:lstStyle/>
            <a:p>
              <a:pPr algn="ctr">
                <a:lnSpc>
                  <a:spcPts val="2100"/>
                </a:lnSpc>
              </a:pPr>
              <a:endParaRPr/>
            </a:p>
          </p:txBody>
        </p:sp>
      </p:grpSp>
      <p:sp>
        <p:nvSpPr>
          <p:cNvPr id="7" name="TextBox 7"/>
          <p:cNvSpPr txBox="1"/>
          <p:nvPr/>
        </p:nvSpPr>
        <p:spPr>
          <a:xfrm>
            <a:off x="454846" y="1562100"/>
            <a:ext cx="9731683" cy="6032421"/>
          </a:xfrm>
          <a:prstGeom prst="rect">
            <a:avLst/>
          </a:prstGeom>
        </p:spPr>
        <p:txBody>
          <a:bodyPr wrap="square" lIns="0" tIns="0" rIns="0" bIns="0" rtlCol="0" anchor="t">
            <a:spAutoFit/>
          </a:bodyPr>
          <a:lstStyle/>
          <a:p>
            <a:pPr algn="just"/>
            <a:r>
              <a:rPr lang="tr-TR" sz="2800" b="1" dirty="0" err="1">
                <a:solidFill>
                  <a:srgbClr val="C00000"/>
                </a:solidFill>
              </a:rPr>
              <a:t>Batch</a:t>
            </a:r>
            <a:r>
              <a:rPr lang="tr-TR" sz="2800" b="1" dirty="0">
                <a:solidFill>
                  <a:srgbClr val="C00000"/>
                </a:solidFill>
              </a:rPr>
              <a:t> Size </a:t>
            </a:r>
            <a:r>
              <a:rPr lang="tr-TR" sz="2800" b="1" dirty="0"/>
              <a:t>Nedir?</a:t>
            </a:r>
          </a:p>
          <a:p>
            <a:pPr algn="just"/>
            <a:r>
              <a:rPr lang="tr-TR" sz="2800" b="1" dirty="0" err="1"/>
              <a:t>Batch</a:t>
            </a:r>
            <a:r>
              <a:rPr lang="tr-TR" sz="2800" b="1" dirty="0"/>
              <a:t> Size</a:t>
            </a:r>
            <a:r>
              <a:rPr lang="tr-TR" sz="2800" dirty="0"/>
              <a:t>, bir seferde eğitilecek veri miktarını belirtir. Modelin eğitim sürecinde, veri seti genellikle çok büyük olduğundan, tüm veriyi bir kerede işlemek zor olabilir. Bu yüzden, veri seti daha küçük gruplara (yığınlara) bölünür. Her yığın, modelin ağırlıklarını güncellemek için kullanılır. Yani, model her yığında bir grup veriyi alır, üzerinde öğrenme yapar ve ardından bir sonraki yığına geçer.</a:t>
            </a:r>
          </a:p>
          <a:p>
            <a:pPr algn="just"/>
            <a:r>
              <a:rPr lang="tr-TR" sz="2800" b="1" dirty="0"/>
              <a:t>Günlük Hayattan Bir Örnekle Açıklama</a:t>
            </a:r>
          </a:p>
          <a:p>
            <a:pPr algn="just"/>
            <a:r>
              <a:rPr lang="tr-TR" sz="2800" dirty="0"/>
              <a:t>Bir pastanede çalıştığınızı hayal edin ve yüzlerce kurabiye pişirmeniz gerekiyor. Ancak fırınınız sadece bir kerede 10 kurabiye pişirebiliyor. İşte bu durumda, 10 kurabiye sizin </a:t>
            </a:r>
            <a:r>
              <a:rPr lang="tr-TR" sz="2800" b="1" dirty="0" err="1"/>
              <a:t>batch</a:t>
            </a:r>
            <a:r>
              <a:rPr lang="tr-TR" sz="2800" b="1" dirty="0"/>
              <a:t> </a:t>
            </a:r>
            <a:r>
              <a:rPr lang="tr-TR" sz="2800" b="1" dirty="0" err="1"/>
              <a:t>size</a:t>
            </a:r>
            <a:r>
              <a:rPr lang="tr-TR" sz="2800" dirty="0" err="1"/>
              <a:t>'ınız</a:t>
            </a:r>
            <a:r>
              <a:rPr lang="tr-TR" sz="2800" dirty="0"/>
              <a:t> olur. Her seferinde 10 kurabiye pişirir, fırından çıkarır ve bir sonraki 10 kurabiyeyi pişirmeye başlarsınız. Bu şekilde, tüm kurabiyeleri pişirene kadar devam edersiniz.</a:t>
            </a:r>
          </a:p>
        </p:txBody>
      </p:sp>
      <p:sp>
        <p:nvSpPr>
          <p:cNvPr id="8" name="TextBox 8"/>
          <p:cNvSpPr txBox="1"/>
          <p:nvPr/>
        </p:nvSpPr>
        <p:spPr>
          <a:xfrm>
            <a:off x="326717" y="357269"/>
            <a:ext cx="10945155" cy="422276"/>
          </a:xfrm>
          <a:prstGeom prst="rect">
            <a:avLst/>
          </a:prstGeom>
        </p:spPr>
        <p:txBody>
          <a:bodyPr lIns="0" tIns="0" rIns="0" bIns="0" rtlCol="0" anchor="t">
            <a:spAutoFit/>
          </a:bodyPr>
          <a:lstStyle/>
          <a:p>
            <a:pPr algn="l">
              <a:lnSpc>
                <a:spcPts val="3499"/>
              </a:lnSpc>
              <a:spcBef>
                <a:spcPct val="0"/>
              </a:spcBef>
            </a:pPr>
            <a:r>
              <a:rPr lang="tr-TR" sz="2499" dirty="0">
                <a:solidFill>
                  <a:srgbClr val="000000"/>
                </a:solidFill>
                <a:latin typeface="Merriweather"/>
              </a:rPr>
              <a:t>Derin Öğrenmede Kullanılan Parametreler</a:t>
            </a:r>
            <a:endParaRPr lang="en-US" sz="2499" dirty="0">
              <a:solidFill>
                <a:srgbClr val="000000"/>
              </a:solidFill>
              <a:latin typeface="Merriweather"/>
            </a:endParaRPr>
          </a:p>
        </p:txBody>
      </p:sp>
      <p:pic>
        <p:nvPicPr>
          <p:cNvPr id="10" name="Resim 9">
            <a:extLst>
              <a:ext uri="{FF2B5EF4-FFF2-40B4-BE49-F238E27FC236}">
                <a16:creationId xmlns:a16="http://schemas.microsoft.com/office/drawing/2014/main" id="{0D26523E-7675-418F-9B57-357E6F66D69E}"/>
              </a:ext>
            </a:extLst>
          </p:cNvPr>
          <p:cNvPicPr>
            <a:picLocks noChangeAspect="1"/>
          </p:cNvPicPr>
          <p:nvPr/>
        </p:nvPicPr>
        <p:blipFill>
          <a:blip r:embed="rId2"/>
          <a:stretch>
            <a:fillRect/>
          </a:stretch>
        </p:blipFill>
        <p:spPr>
          <a:xfrm>
            <a:off x="14478000" y="568407"/>
            <a:ext cx="3038899" cy="3467584"/>
          </a:xfrm>
          <a:prstGeom prst="rect">
            <a:avLst/>
          </a:prstGeom>
        </p:spPr>
      </p:pic>
    </p:spTree>
    <p:extLst>
      <p:ext uri="{BB962C8B-B14F-4D97-AF65-F5344CB8AC3E}">
        <p14:creationId xmlns:p14="http://schemas.microsoft.com/office/powerpoint/2010/main" val="39755371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0641376" cy="10287000"/>
            <a:chOff x="0" y="0"/>
            <a:chExt cx="2802667" cy="2709333"/>
          </a:xfrm>
        </p:grpSpPr>
        <p:sp>
          <p:nvSpPr>
            <p:cNvPr id="3" name="Freeform 3"/>
            <p:cNvSpPr/>
            <p:nvPr/>
          </p:nvSpPr>
          <p:spPr>
            <a:xfrm>
              <a:off x="0" y="0"/>
              <a:ext cx="2802667" cy="2709333"/>
            </a:xfrm>
            <a:custGeom>
              <a:avLst/>
              <a:gdLst/>
              <a:ahLst/>
              <a:cxnLst/>
              <a:rect l="l" t="t" r="r" b="b"/>
              <a:pathLst>
                <a:path w="2802667" h="2709333">
                  <a:moveTo>
                    <a:pt x="36376" y="0"/>
                  </a:moveTo>
                  <a:lnTo>
                    <a:pt x="2766290" y="0"/>
                  </a:lnTo>
                  <a:cubicBezTo>
                    <a:pt x="2775938" y="0"/>
                    <a:pt x="2785191" y="3833"/>
                    <a:pt x="2792013" y="10654"/>
                  </a:cubicBezTo>
                  <a:cubicBezTo>
                    <a:pt x="2798834" y="17476"/>
                    <a:pt x="2802667" y="26729"/>
                    <a:pt x="2802667" y="36376"/>
                  </a:cubicBezTo>
                  <a:lnTo>
                    <a:pt x="2802667" y="2672957"/>
                  </a:lnTo>
                  <a:cubicBezTo>
                    <a:pt x="2802667" y="2682604"/>
                    <a:pt x="2798834" y="2691857"/>
                    <a:pt x="2792013" y="2698679"/>
                  </a:cubicBezTo>
                  <a:cubicBezTo>
                    <a:pt x="2785191" y="2705501"/>
                    <a:pt x="2775938" y="2709333"/>
                    <a:pt x="2766290" y="2709333"/>
                  </a:cubicBezTo>
                  <a:lnTo>
                    <a:pt x="36376" y="2709333"/>
                  </a:lnTo>
                  <a:cubicBezTo>
                    <a:pt x="26729" y="2709333"/>
                    <a:pt x="17476" y="2705501"/>
                    <a:pt x="10654" y="2698679"/>
                  </a:cubicBezTo>
                  <a:cubicBezTo>
                    <a:pt x="3833" y="2691857"/>
                    <a:pt x="0" y="2682604"/>
                    <a:pt x="0" y="2672957"/>
                  </a:cubicBezTo>
                  <a:lnTo>
                    <a:pt x="0" y="36376"/>
                  </a:lnTo>
                  <a:cubicBezTo>
                    <a:pt x="0" y="26729"/>
                    <a:pt x="3833" y="17476"/>
                    <a:pt x="10654" y="10654"/>
                  </a:cubicBezTo>
                  <a:cubicBezTo>
                    <a:pt x="17476" y="3833"/>
                    <a:pt x="26729" y="0"/>
                    <a:pt x="36376" y="0"/>
                  </a:cubicBezTo>
                  <a:close/>
                </a:path>
              </a:pathLst>
            </a:custGeom>
            <a:solidFill>
              <a:srgbClr val="F1F1F1"/>
            </a:solidFill>
          </p:spPr>
        </p:sp>
        <p:sp>
          <p:nvSpPr>
            <p:cNvPr id="4" name="TextBox 4"/>
            <p:cNvSpPr txBox="1"/>
            <p:nvPr/>
          </p:nvSpPr>
          <p:spPr>
            <a:xfrm>
              <a:off x="0" y="-38100"/>
              <a:ext cx="2802667" cy="2747433"/>
            </a:xfrm>
            <a:prstGeom prst="rect">
              <a:avLst/>
            </a:prstGeom>
          </p:spPr>
          <p:txBody>
            <a:bodyPr lIns="50800" tIns="50800" rIns="50800" bIns="50800" rtlCol="0" anchor="ctr"/>
            <a:lstStyle/>
            <a:p>
              <a:pPr algn="ctr">
                <a:lnSpc>
                  <a:spcPts val="2100"/>
                </a:lnSpc>
              </a:pPr>
              <a:endParaRPr/>
            </a:p>
          </p:txBody>
        </p:sp>
      </p:grpSp>
      <p:sp>
        <p:nvSpPr>
          <p:cNvPr id="7" name="TextBox 7"/>
          <p:cNvSpPr txBox="1"/>
          <p:nvPr/>
        </p:nvSpPr>
        <p:spPr>
          <a:xfrm>
            <a:off x="454846" y="1562100"/>
            <a:ext cx="9731683" cy="6463308"/>
          </a:xfrm>
          <a:prstGeom prst="rect">
            <a:avLst/>
          </a:prstGeom>
        </p:spPr>
        <p:txBody>
          <a:bodyPr wrap="square" lIns="0" tIns="0" rIns="0" bIns="0" rtlCol="0" anchor="t">
            <a:spAutoFit/>
          </a:bodyPr>
          <a:lstStyle/>
          <a:p>
            <a:r>
              <a:rPr lang="tr-TR" sz="2800" b="1" dirty="0">
                <a:solidFill>
                  <a:srgbClr val="C00000"/>
                </a:solidFill>
              </a:rPr>
              <a:t>Derin Öğrenme İçin </a:t>
            </a:r>
            <a:r>
              <a:rPr lang="tr-TR" sz="2800" b="1" dirty="0" err="1">
                <a:solidFill>
                  <a:srgbClr val="C00000"/>
                </a:solidFill>
              </a:rPr>
              <a:t>Batch</a:t>
            </a:r>
            <a:r>
              <a:rPr lang="tr-TR" sz="2800" b="1" dirty="0">
                <a:solidFill>
                  <a:srgbClr val="C00000"/>
                </a:solidFill>
              </a:rPr>
              <a:t> Size</a:t>
            </a:r>
          </a:p>
          <a:p>
            <a:pPr>
              <a:buFont typeface="Arial" panose="020B0604020202020204" pitchFamily="34" charset="0"/>
              <a:buChar char="•"/>
            </a:pPr>
            <a:r>
              <a:rPr lang="tr-TR" sz="2800" b="1" dirty="0"/>
              <a:t>Küçük </a:t>
            </a:r>
            <a:r>
              <a:rPr lang="tr-TR" sz="2800" b="1" dirty="0" err="1"/>
              <a:t>Batch</a:t>
            </a:r>
            <a:r>
              <a:rPr lang="tr-TR" sz="2800" b="1" dirty="0"/>
              <a:t> Size</a:t>
            </a:r>
            <a:r>
              <a:rPr lang="tr-TR" sz="2800" dirty="0"/>
              <a:t>: Daha sık güncelleme yapılır. Her küçük yığında model daha hızlı öğrenir, ancak daha fazla zaman alabilir ve daha az verimli olabilir.</a:t>
            </a:r>
          </a:p>
          <a:p>
            <a:pPr marL="742950" lvl="1" indent="-285750">
              <a:buFont typeface="Arial" panose="020B0604020202020204" pitchFamily="34" charset="0"/>
              <a:buChar char="•"/>
            </a:pPr>
            <a:r>
              <a:rPr lang="tr-TR" sz="2800" b="1" dirty="0"/>
              <a:t>Örnek</a:t>
            </a:r>
            <a:r>
              <a:rPr lang="tr-TR" sz="2800" dirty="0"/>
              <a:t>: Her seferinde 10 resimle eğitim yapmak.</a:t>
            </a:r>
          </a:p>
          <a:p>
            <a:pPr>
              <a:buFont typeface="Arial" panose="020B0604020202020204" pitchFamily="34" charset="0"/>
              <a:buChar char="•"/>
            </a:pPr>
            <a:r>
              <a:rPr lang="tr-TR" sz="2800" b="1" dirty="0"/>
              <a:t>Büyük </a:t>
            </a:r>
            <a:r>
              <a:rPr lang="tr-TR" sz="2800" b="1" dirty="0" err="1"/>
              <a:t>Batch</a:t>
            </a:r>
            <a:r>
              <a:rPr lang="tr-TR" sz="2800" b="1" dirty="0"/>
              <a:t> Size</a:t>
            </a:r>
            <a:r>
              <a:rPr lang="tr-TR" sz="2800" dirty="0"/>
              <a:t>: Daha az güncelleme yapılır. Büyük yığınlar modelin daha hızlı öğrenmesine yardımcı olabilir, ancak büyük bellek (RAM) gerektirebilir.</a:t>
            </a:r>
          </a:p>
          <a:p>
            <a:pPr marL="742950" lvl="1" indent="-285750">
              <a:buFont typeface="Arial" panose="020B0604020202020204" pitchFamily="34" charset="0"/>
              <a:buChar char="•"/>
            </a:pPr>
            <a:r>
              <a:rPr lang="tr-TR" sz="2800" b="1" dirty="0"/>
              <a:t>Örnek</a:t>
            </a:r>
            <a:r>
              <a:rPr lang="tr-TR" sz="2800" dirty="0"/>
              <a:t>: Her seferinde 1000 resimle eğitim yapmak.</a:t>
            </a:r>
          </a:p>
          <a:p>
            <a:pPr lvl="1"/>
            <a:endParaRPr lang="tr-TR" sz="2800" dirty="0"/>
          </a:p>
          <a:p>
            <a:pPr lvl="1"/>
            <a:r>
              <a:rPr lang="tr-TR" sz="2800" dirty="0" err="1">
                <a:solidFill>
                  <a:srgbClr val="0070C0"/>
                </a:solidFill>
              </a:rPr>
              <a:t>Batch</a:t>
            </a:r>
            <a:r>
              <a:rPr lang="tr-TR" sz="2800" dirty="0">
                <a:solidFill>
                  <a:srgbClr val="0070C0"/>
                </a:solidFill>
              </a:rPr>
              <a:t> Size, makine öğreniminde eğitim sürecinin nasıl organize edildiğini belirler. Veri setini daha küçük gruplara bölerek modelin daha verimli ve etkili bir şekilde öğrenmesini sağlar. </a:t>
            </a:r>
            <a:r>
              <a:rPr lang="tr-TR" sz="2800" dirty="0" err="1">
                <a:solidFill>
                  <a:srgbClr val="0070C0"/>
                </a:solidFill>
              </a:rPr>
              <a:t>Batch</a:t>
            </a:r>
            <a:r>
              <a:rPr lang="tr-TR" sz="2800" dirty="0">
                <a:solidFill>
                  <a:srgbClr val="0070C0"/>
                </a:solidFill>
              </a:rPr>
              <a:t> </a:t>
            </a:r>
            <a:r>
              <a:rPr lang="tr-TR" sz="2800" dirty="0" err="1">
                <a:solidFill>
                  <a:srgbClr val="0070C0"/>
                </a:solidFill>
              </a:rPr>
              <a:t>size'ın</a:t>
            </a:r>
            <a:r>
              <a:rPr lang="tr-TR" sz="2800" dirty="0">
                <a:solidFill>
                  <a:srgbClr val="0070C0"/>
                </a:solidFill>
              </a:rPr>
              <a:t> doğru seçilmesi, modelin performansını ve eğitim süresini önemli ölçüde etkileyebilir.</a:t>
            </a:r>
          </a:p>
        </p:txBody>
      </p:sp>
      <p:sp>
        <p:nvSpPr>
          <p:cNvPr id="8" name="TextBox 8"/>
          <p:cNvSpPr txBox="1"/>
          <p:nvPr/>
        </p:nvSpPr>
        <p:spPr>
          <a:xfrm>
            <a:off x="326717" y="357269"/>
            <a:ext cx="10945155" cy="422276"/>
          </a:xfrm>
          <a:prstGeom prst="rect">
            <a:avLst/>
          </a:prstGeom>
        </p:spPr>
        <p:txBody>
          <a:bodyPr lIns="0" tIns="0" rIns="0" bIns="0" rtlCol="0" anchor="t">
            <a:spAutoFit/>
          </a:bodyPr>
          <a:lstStyle/>
          <a:p>
            <a:pPr algn="l">
              <a:lnSpc>
                <a:spcPts val="3499"/>
              </a:lnSpc>
              <a:spcBef>
                <a:spcPct val="0"/>
              </a:spcBef>
            </a:pPr>
            <a:r>
              <a:rPr lang="tr-TR" sz="2499" dirty="0">
                <a:solidFill>
                  <a:srgbClr val="000000"/>
                </a:solidFill>
                <a:latin typeface="Merriweather"/>
              </a:rPr>
              <a:t>Derin Öğrenmede Kullanılan Parametreler</a:t>
            </a:r>
            <a:endParaRPr lang="en-US" sz="2499" dirty="0">
              <a:solidFill>
                <a:srgbClr val="000000"/>
              </a:solidFill>
              <a:latin typeface="Merriweather"/>
            </a:endParaRPr>
          </a:p>
        </p:txBody>
      </p:sp>
      <p:pic>
        <p:nvPicPr>
          <p:cNvPr id="10" name="Resim 9">
            <a:extLst>
              <a:ext uri="{FF2B5EF4-FFF2-40B4-BE49-F238E27FC236}">
                <a16:creationId xmlns:a16="http://schemas.microsoft.com/office/drawing/2014/main" id="{0D26523E-7675-418F-9B57-357E6F66D69E}"/>
              </a:ext>
            </a:extLst>
          </p:cNvPr>
          <p:cNvPicPr>
            <a:picLocks noChangeAspect="1"/>
          </p:cNvPicPr>
          <p:nvPr/>
        </p:nvPicPr>
        <p:blipFill>
          <a:blip r:embed="rId2"/>
          <a:stretch>
            <a:fillRect/>
          </a:stretch>
        </p:blipFill>
        <p:spPr>
          <a:xfrm>
            <a:off x="14478000" y="568407"/>
            <a:ext cx="3038899" cy="3467584"/>
          </a:xfrm>
          <a:prstGeom prst="rect">
            <a:avLst/>
          </a:prstGeom>
        </p:spPr>
      </p:pic>
    </p:spTree>
    <p:extLst>
      <p:ext uri="{BB962C8B-B14F-4D97-AF65-F5344CB8AC3E}">
        <p14:creationId xmlns:p14="http://schemas.microsoft.com/office/powerpoint/2010/main" val="11227282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0641376" cy="10287000"/>
            <a:chOff x="0" y="0"/>
            <a:chExt cx="2802667" cy="2709333"/>
          </a:xfrm>
        </p:grpSpPr>
        <p:sp>
          <p:nvSpPr>
            <p:cNvPr id="3" name="Freeform 3"/>
            <p:cNvSpPr/>
            <p:nvPr/>
          </p:nvSpPr>
          <p:spPr>
            <a:xfrm>
              <a:off x="0" y="0"/>
              <a:ext cx="2802667" cy="2709333"/>
            </a:xfrm>
            <a:custGeom>
              <a:avLst/>
              <a:gdLst/>
              <a:ahLst/>
              <a:cxnLst/>
              <a:rect l="l" t="t" r="r" b="b"/>
              <a:pathLst>
                <a:path w="2802667" h="2709333">
                  <a:moveTo>
                    <a:pt x="36376" y="0"/>
                  </a:moveTo>
                  <a:lnTo>
                    <a:pt x="2766290" y="0"/>
                  </a:lnTo>
                  <a:cubicBezTo>
                    <a:pt x="2775938" y="0"/>
                    <a:pt x="2785191" y="3833"/>
                    <a:pt x="2792013" y="10654"/>
                  </a:cubicBezTo>
                  <a:cubicBezTo>
                    <a:pt x="2798834" y="17476"/>
                    <a:pt x="2802667" y="26729"/>
                    <a:pt x="2802667" y="36376"/>
                  </a:cubicBezTo>
                  <a:lnTo>
                    <a:pt x="2802667" y="2672957"/>
                  </a:lnTo>
                  <a:cubicBezTo>
                    <a:pt x="2802667" y="2682604"/>
                    <a:pt x="2798834" y="2691857"/>
                    <a:pt x="2792013" y="2698679"/>
                  </a:cubicBezTo>
                  <a:cubicBezTo>
                    <a:pt x="2785191" y="2705501"/>
                    <a:pt x="2775938" y="2709333"/>
                    <a:pt x="2766290" y="2709333"/>
                  </a:cubicBezTo>
                  <a:lnTo>
                    <a:pt x="36376" y="2709333"/>
                  </a:lnTo>
                  <a:cubicBezTo>
                    <a:pt x="26729" y="2709333"/>
                    <a:pt x="17476" y="2705501"/>
                    <a:pt x="10654" y="2698679"/>
                  </a:cubicBezTo>
                  <a:cubicBezTo>
                    <a:pt x="3833" y="2691857"/>
                    <a:pt x="0" y="2682604"/>
                    <a:pt x="0" y="2672957"/>
                  </a:cubicBezTo>
                  <a:lnTo>
                    <a:pt x="0" y="36376"/>
                  </a:lnTo>
                  <a:cubicBezTo>
                    <a:pt x="0" y="26729"/>
                    <a:pt x="3833" y="17476"/>
                    <a:pt x="10654" y="10654"/>
                  </a:cubicBezTo>
                  <a:cubicBezTo>
                    <a:pt x="17476" y="3833"/>
                    <a:pt x="26729" y="0"/>
                    <a:pt x="36376" y="0"/>
                  </a:cubicBezTo>
                  <a:close/>
                </a:path>
              </a:pathLst>
            </a:custGeom>
            <a:solidFill>
              <a:srgbClr val="F1F1F1"/>
            </a:solidFill>
          </p:spPr>
        </p:sp>
        <p:sp>
          <p:nvSpPr>
            <p:cNvPr id="4" name="TextBox 4"/>
            <p:cNvSpPr txBox="1"/>
            <p:nvPr/>
          </p:nvSpPr>
          <p:spPr>
            <a:xfrm>
              <a:off x="0" y="-38100"/>
              <a:ext cx="2802667" cy="2747433"/>
            </a:xfrm>
            <a:prstGeom prst="rect">
              <a:avLst/>
            </a:prstGeom>
          </p:spPr>
          <p:txBody>
            <a:bodyPr lIns="50800" tIns="50800" rIns="50800" bIns="50800" rtlCol="0" anchor="ctr"/>
            <a:lstStyle/>
            <a:p>
              <a:pPr algn="ctr">
                <a:lnSpc>
                  <a:spcPts val="2100"/>
                </a:lnSpc>
              </a:pPr>
              <a:endParaRPr/>
            </a:p>
          </p:txBody>
        </p:sp>
      </p:grpSp>
      <p:sp>
        <p:nvSpPr>
          <p:cNvPr id="7" name="TextBox 7"/>
          <p:cNvSpPr txBox="1"/>
          <p:nvPr/>
        </p:nvSpPr>
        <p:spPr>
          <a:xfrm>
            <a:off x="454846" y="1562100"/>
            <a:ext cx="9731683" cy="4739759"/>
          </a:xfrm>
          <a:prstGeom prst="rect">
            <a:avLst/>
          </a:prstGeom>
        </p:spPr>
        <p:txBody>
          <a:bodyPr wrap="square" lIns="0" tIns="0" rIns="0" bIns="0" rtlCol="0" anchor="t">
            <a:spAutoFit/>
          </a:bodyPr>
          <a:lstStyle/>
          <a:p>
            <a:r>
              <a:rPr lang="tr-TR" sz="2800" b="1" dirty="0" err="1"/>
              <a:t>Epoch</a:t>
            </a:r>
            <a:r>
              <a:rPr lang="tr-TR" sz="2800" b="1" dirty="0"/>
              <a:t> Nedir?</a:t>
            </a:r>
          </a:p>
          <a:p>
            <a:r>
              <a:rPr lang="tr-TR" sz="2800" b="1" dirty="0" err="1"/>
              <a:t>Epoch</a:t>
            </a:r>
            <a:r>
              <a:rPr lang="tr-TR" sz="2800" dirty="0"/>
              <a:t>, modelin tüm eğitim veri setini bir kez tamamen gördüğü ve üzerinden geçtiği bir döngüdür. Yani, bir </a:t>
            </a:r>
            <a:r>
              <a:rPr lang="tr-TR" sz="2800" dirty="0" err="1"/>
              <a:t>epoch</a:t>
            </a:r>
            <a:r>
              <a:rPr lang="tr-TR" sz="2800" dirty="0"/>
              <a:t>, eğitim verisinin başlangıcından sonuna kadar bir kere geçilmesi demektir.</a:t>
            </a:r>
          </a:p>
          <a:p>
            <a:r>
              <a:rPr lang="tr-TR" sz="2800" b="1" dirty="0"/>
              <a:t>Günlük Hayattan Bir Örnekle Açıklama</a:t>
            </a:r>
          </a:p>
          <a:p>
            <a:r>
              <a:rPr lang="tr-TR" sz="2800" dirty="0"/>
              <a:t>Bir kütüphanede çalıştığınızı ve her kitabın içindeki hataları bulup düzeltmeniz gerektiğini düşünün. Kütüphanede 100 kitap var. İşte </a:t>
            </a:r>
            <a:r>
              <a:rPr lang="tr-TR" sz="2800" dirty="0" err="1"/>
              <a:t>epoch</a:t>
            </a:r>
            <a:r>
              <a:rPr lang="tr-TR" sz="2800" dirty="0"/>
              <a:t>, tüm 100 kitabı baştan sona bir kere gözden geçirip hataları düzeltme sürecidir. Eğer kitaplarda hala hatalar olduğunu düşünüyorsanız, kitapları tekrar gözden geçirirsiniz. Her kitapları baştan sona gözden geçirme işlemi bir </a:t>
            </a:r>
            <a:r>
              <a:rPr lang="tr-TR" sz="2800" dirty="0" err="1"/>
              <a:t>epoch</a:t>
            </a:r>
            <a:r>
              <a:rPr lang="tr-TR" sz="2800" dirty="0"/>
              <a:t> olur.</a:t>
            </a:r>
          </a:p>
        </p:txBody>
      </p:sp>
      <p:sp>
        <p:nvSpPr>
          <p:cNvPr id="8" name="TextBox 8"/>
          <p:cNvSpPr txBox="1"/>
          <p:nvPr/>
        </p:nvSpPr>
        <p:spPr>
          <a:xfrm>
            <a:off x="326717" y="357269"/>
            <a:ext cx="10945155" cy="422276"/>
          </a:xfrm>
          <a:prstGeom prst="rect">
            <a:avLst/>
          </a:prstGeom>
        </p:spPr>
        <p:txBody>
          <a:bodyPr lIns="0" tIns="0" rIns="0" bIns="0" rtlCol="0" anchor="t">
            <a:spAutoFit/>
          </a:bodyPr>
          <a:lstStyle/>
          <a:p>
            <a:pPr algn="l">
              <a:lnSpc>
                <a:spcPts val="3499"/>
              </a:lnSpc>
              <a:spcBef>
                <a:spcPct val="0"/>
              </a:spcBef>
            </a:pPr>
            <a:r>
              <a:rPr lang="tr-TR" sz="2499" dirty="0">
                <a:solidFill>
                  <a:srgbClr val="000000"/>
                </a:solidFill>
                <a:latin typeface="Merriweather"/>
              </a:rPr>
              <a:t>Derin Öğrenmede Kullanılan Parametreler</a:t>
            </a:r>
            <a:endParaRPr lang="en-US" sz="2499" dirty="0">
              <a:solidFill>
                <a:srgbClr val="000000"/>
              </a:solidFill>
              <a:latin typeface="Merriweather"/>
            </a:endParaRPr>
          </a:p>
        </p:txBody>
      </p:sp>
      <p:pic>
        <p:nvPicPr>
          <p:cNvPr id="6" name="Resim 5">
            <a:extLst>
              <a:ext uri="{FF2B5EF4-FFF2-40B4-BE49-F238E27FC236}">
                <a16:creationId xmlns:a16="http://schemas.microsoft.com/office/drawing/2014/main" id="{DB11A8D3-07AF-4F52-A8D5-0D1CC24B78CB}"/>
              </a:ext>
            </a:extLst>
          </p:cNvPr>
          <p:cNvPicPr>
            <a:picLocks noChangeAspect="1"/>
          </p:cNvPicPr>
          <p:nvPr/>
        </p:nvPicPr>
        <p:blipFill>
          <a:blip r:embed="rId2"/>
          <a:stretch>
            <a:fillRect/>
          </a:stretch>
        </p:blipFill>
        <p:spPr>
          <a:xfrm>
            <a:off x="11658600" y="2890523"/>
            <a:ext cx="5058481" cy="4505954"/>
          </a:xfrm>
          <a:prstGeom prst="rect">
            <a:avLst/>
          </a:prstGeom>
        </p:spPr>
      </p:pic>
    </p:spTree>
    <p:extLst>
      <p:ext uri="{BB962C8B-B14F-4D97-AF65-F5344CB8AC3E}">
        <p14:creationId xmlns:p14="http://schemas.microsoft.com/office/powerpoint/2010/main" val="307339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0641376" cy="10287000"/>
            <a:chOff x="0" y="0"/>
            <a:chExt cx="2802667" cy="2709333"/>
          </a:xfrm>
        </p:grpSpPr>
        <p:sp>
          <p:nvSpPr>
            <p:cNvPr id="3" name="Freeform 3"/>
            <p:cNvSpPr/>
            <p:nvPr/>
          </p:nvSpPr>
          <p:spPr>
            <a:xfrm>
              <a:off x="0" y="0"/>
              <a:ext cx="2802667" cy="2709333"/>
            </a:xfrm>
            <a:custGeom>
              <a:avLst/>
              <a:gdLst/>
              <a:ahLst/>
              <a:cxnLst/>
              <a:rect l="l" t="t" r="r" b="b"/>
              <a:pathLst>
                <a:path w="2802667" h="2709333">
                  <a:moveTo>
                    <a:pt x="36376" y="0"/>
                  </a:moveTo>
                  <a:lnTo>
                    <a:pt x="2766290" y="0"/>
                  </a:lnTo>
                  <a:cubicBezTo>
                    <a:pt x="2775938" y="0"/>
                    <a:pt x="2785191" y="3833"/>
                    <a:pt x="2792013" y="10654"/>
                  </a:cubicBezTo>
                  <a:cubicBezTo>
                    <a:pt x="2798834" y="17476"/>
                    <a:pt x="2802667" y="26729"/>
                    <a:pt x="2802667" y="36376"/>
                  </a:cubicBezTo>
                  <a:lnTo>
                    <a:pt x="2802667" y="2672957"/>
                  </a:lnTo>
                  <a:cubicBezTo>
                    <a:pt x="2802667" y="2682604"/>
                    <a:pt x="2798834" y="2691857"/>
                    <a:pt x="2792013" y="2698679"/>
                  </a:cubicBezTo>
                  <a:cubicBezTo>
                    <a:pt x="2785191" y="2705501"/>
                    <a:pt x="2775938" y="2709333"/>
                    <a:pt x="2766290" y="2709333"/>
                  </a:cubicBezTo>
                  <a:lnTo>
                    <a:pt x="36376" y="2709333"/>
                  </a:lnTo>
                  <a:cubicBezTo>
                    <a:pt x="26729" y="2709333"/>
                    <a:pt x="17476" y="2705501"/>
                    <a:pt x="10654" y="2698679"/>
                  </a:cubicBezTo>
                  <a:cubicBezTo>
                    <a:pt x="3833" y="2691857"/>
                    <a:pt x="0" y="2682604"/>
                    <a:pt x="0" y="2672957"/>
                  </a:cubicBezTo>
                  <a:lnTo>
                    <a:pt x="0" y="36376"/>
                  </a:lnTo>
                  <a:cubicBezTo>
                    <a:pt x="0" y="26729"/>
                    <a:pt x="3833" y="17476"/>
                    <a:pt x="10654" y="10654"/>
                  </a:cubicBezTo>
                  <a:cubicBezTo>
                    <a:pt x="17476" y="3833"/>
                    <a:pt x="26729" y="0"/>
                    <a:pt x="36376" y="0"/>
                  </a:cubicBezTo>
                  <a:close/>
                </a:path>
              </a:pathLst>
            </a:custGeom>
            <a:solidFill>
              <a:srgbClr val="F1F1F1"/>
            </a:solidFill>
          </p:spPr>
        </p:sp>
        <p:sp>
          <p:nvSpPr>
            <p:cNvPr id="4" name="TextBox 4"/>
            <p:cNvSpPr txBox="1"/>
            <p:nvPr/>
          </p:nvSpPr>
          <p:spPr>
            <a:xfrm>
              <a:off x="0" y="-38100"/>
              <a:ext cx="2802667" cy="2747433"/>
            </a:xfrm>
            <a:prstGeom prst="rect">
              <a:avLst/>
            </a:prstGeom>
          </p:spPr>
          <p:txBody>
            <a:bodyPr lIns="50800" tIns="50800" rIns="50800" bIns="50800" rtlCol="0" anchor="ctr"/>
            <a:lstStyle/>
            <a:p>
              <a:pPr algn="ctr">
                <a:lnSpc>
                  <a:spcPts val="2100"/>
                </a:lnSpc>
              </a:pPr>
              <a:endParaRPr/>
            </a:p>
          </p:txBody>
        </p:sp>
      </p:grpSp>
      <p:sp>
        <p:nvSpPr>
          <p:cNvPr id="7" name="TextBox 7"/>
          <p:cNvSpPr txBox="1"/>
          <p:nvPr/>
        </p:nvSpPr>
        <p:spPr>
          <a:xfrm>
            <a:off x="454846" y="1562100"/>
            <a:ext cx="9731683" cy="8186857"/>
          </a:xfrm>
          <a:prstGeom prst="rect">
            <a:avLst/>
          </a:prstGeom>
        </p:spPr>
        <p:txBody>
          <a:bodyPr wrap="square" lIns="0" tIns="0" rIns="0" bIns="0" rtlCol="0" anchor="t">
            <a:spAutoFit/>
          </a:bodyPr>
          <a:lstStyle/>
          <a:p>
            <a:r>
              <a:rPr lang="tr-TR" sz="2800" b="1" dirty="0"/>
              <a:t>Derin Öğrenme İçin </a:t>
            </a:r>
            <a:r>
              <a:rPr lang="tr-TR" sz="2800" b="1" dirty="0" err="1"/>
              <a:t>Epoch</a:t>
            </a:r>
            <a:endParaRPr lang="tr-TR" sz="2800" b="1" dirty="0"/>
          </a:p>
          <a:p>
            <a:pPr>
              <a:buFont typeface="Arial" panose="020B0604020202020204" pitchFamily="34" charset="0"/>
              <a:buChar char="•"/>
            </a:pPr>
            <a:r>
              <a:rPr lang="tr-TR" sz="2800" b="1" dirty="0"/>
              <a:t>Başlangıç</a:t>
            </a:r>
            <a:r>
              <a:rPr lang="tr-TR" sz="2800" dirty="0"/>
              <a:t>: Eğitim verisi (örneğin, 10.000 resim) modelin öğrenmesi için hazırlanır.</a:t>
            </a:r>
          </a:p>
          <a:p>
            <a:pPr>
              <a:buFont typeface="Arial" panose="020B0604020202020204" pitchFamily="34" charset="0"/>
              <a:buChar char="•"/>
            </a:pPr>
            <a:r>
              <a:rPr lang="tr-TR" sz="2800" b="1" dirty="0"/>
              <a:t>Bir </a:t>
            </a:r>
            <a:r>
              <a:rPr lang="tr-TR" sz="2800" b="1" dirty="0" err="1"/>
              <a:t>Epoch</a:t>
            </a:r>
            <a:r>
              <a:rPr lang="tr-TR" sz="2800" b="1" dirty="0"/>
              <a:t> Süreci</a:t>
            </a:r>
            <a:r>
              <a:rPr lang="tr-TR" sz="2800" dirty="0"/>
              <a:t>: Model, 10.000 resimden oluşan veri setinin tamamını bir kez görür ve bu veriler üzerinden öğrenir.</a:t>
            </a:r>
          </a:p>
          <a:p>
            <a:pPr>
              <a:buFont typeface="Arial" panose="020B0604020202020204" pitchFamily="34" charset="0"/>
              <a:buChar char="•"/>
            </a:pPr>
            <a:r>
              <a:rPr lang="tr-TR" sz="2800" b="1" dirty="0"/>
              <a:t>Birden Çok </a:t>
            </a:r>
            <a:r>
              <a:rPr lang="tr-TR" sz="2800" b="1" dirty="0" err="1"/>
              <a:t>Epoch</a:t>
            </a:r>
            <a:r>
              <a:rPr lang="tr-TR" sz="2800" dirty="0"/>
              <a:t>: Modelin daha iyi öğrenmesi için veri seti birden çok kez model tarafından gözden geçirilir. Her bir tam geçiş bir </a:t>
            </a:r>
            <a:r>
              <a:rPr lang="tr-TR" sz="2800" dirty="0" err="1"/>
              <a:t>epoch'tur</a:t>
            </a:r>
            <a:r>
              <a:rPr lang="tr-TR" sz="2800" dirty="0"/>
              <a:t>.</a:t>
            </a:r>
          </a:p>
          <a:p>
            <a:pPr marL="742950" lvl="1" indent="-285750">
              <a:buFont typeface="Arial" panose="020B0604020202020204" pitchFamily="34" charset="0"/>
              <a:buChar char="•"/>
            </a:pPr>
            <a:r>
              <a:rPr lang="tr-TR" sz="2800" b="1" dirty="0"/>
              <a:t>Örnek</a:t>
            </a:r>
            <a:r>
              <a:rPr lang="tr-TR" sz="2800" dirty="0"/>
              <a:t>: Modelin daha iyi öğrenmesi için veri seti üzerinde 10 </a:t>
            </a:r>
            <a:r>
              <a:rPr lang="tr-TR" sz="2800" dirty="0" err="1"/>
              <a:t>epoch</a:t>
            </a:r>
            <a:r>
              <a:rPr lang="tr-TR" sz="2800" dirty="0"/>
              <a:t> gerçekleştirilir. Bu durumda, model veri setini 10 kez baştan sona geçer.</a:t>
            </a:r>
          </a:p>
          <a:p>
            <a:pPr marL="742950" lvl="1" indent="-285750">
              <a:buFont typeface="Arial" panose="020B0604020202020204" pitchFamily="34" charset="0"/>
              <a:buChar char="•"/>
            </a:pPr>
            <a:endParaRPr lang="tr-TR" sz="2800" dirty="0"/>
          </a:p>
          <a:p>
            <a:pPr lvl="1"/>
            <a:r>
              <a:rPr lang="tr-TR" sz="2800" dirty="0" err="1">
                <a:solidFill>
                  <a:srgbClr val="0070C0"/>
                </a:solidFill>
              </a:rPr>
              <a:t>Epoch</a:t>
            </a:r>
            <a:r>
              <a:rPr lang="tr-TR" sz="2800" dirty="0">
                <a:solidFill>
                  <a:srgbClr val="0070C0"/>
                </a:solidFill>
              </a:rPr>
              <a:t>, modelin tüm eğitim veri setini bir kez tamamen gördüğü ve üzerinden geçtiği bir döngüdür. Eğitim sürecinde birden fazla </a:t>
            </a:r>
            <a:r>
              <a:rPr lang="tr-TR" sz="2800" dirty="0" err="1">
                <a:solidFill>
                  <a:srgbClr val="0070C0"/>
                </a:solidFill>
              </a:rPr>
              <a:t>epoch</a:t>
            </a:r>
            <a:r>
              <a:rPr lang="tr-TR" sz="2800" dirty="0">
                <a:solidFill>
                  <a:srgbClr val="0070C0"/>
                </a:solidFill>
              </a:rPr>
              <a:t> kullanılır, çünkü modelin öğrenmesi ve verideki desenleri daha iyi anlaması için verileri birden çok kez görmesi gerekir. </a:t>
            </a:r>
            <a:r>
              <a:rPr lang="tr-TR" sz="2800" dirty="0" err="1">
                <a:solidFill>
                  <a:srgbClr val="0070C0"/>
                </a:solidFill>
              </a:rPr>
              <a:t>Epoch</a:t>
            </a:r>
            <a:r>
              <a:rPr lang="tr-TR" sz="2800" dirty="0">
                <a:solidFill>
                  <a:srgbClr val="0070C0"/>
                </a:solidFill>
              </a:rPr>
              <a:t> sayısı genellikle modelin performansını artırmak için ayarlanır ve modelin ne kadar iyi öğrendiğini belirlemek için önemlidir.</a:t>
            </a:r>
          </a:p>
        </p:txBody>
      </p:sp>
      <p:sp>
        <p:nvSpPr>
          <p:cNvPr id="8" name="TextBox 8"/>
          <p:cNvSpPr txBox="1"/>
          <p:nvPr/>
        </p:nvSpPr>
        <p:spPr>
          <a:xfrm>
            <a:off x="326717" y="357269"/>
            <a:ext cx="10945155" cy="422276"/>
          </a:xfrm>
          <a:prstGeom prst="rect">
            <a:avLst/>
          </a:prstGeom>
        </p:spPr>
        <p:txBody>
          <a:bodyPr lIns="0" tIns="0" rIns="0" bIns="0" rtlCol="0" anchor="t">
            <a:spAutoFit/>
          </a:bodyPr>
          <a:lstStyle/>
          <a:p>
            <a:pPr algn="l">
              <a:lnSpc>
                <a:spcPts val="3499"/>
              </a:lnSpc>
              <a:spcBef>
                <a:spcPct val="0"/>
              </a:spcBef>
            </a:pPr>
            <a:r>
              <a:rPr lang="tr-TR" sz="2499" dirty="0">
                <a:solidFill>
                  <a:srgbClr val="000000"/>
                </a:solidFill>
                <a:latin typeface="Merriweather"/>
              </a:rPr>
              <a:t>Derin Öğrenmede Kullanılan Parametreler</a:t>
            </a:r>
            <a:endParaRPr lang="en-US" sz="2499" dirty="0">
              <a:solidFill>
                <a:srgbClr val="000000"/>
              </a:solidFill>
              <a:latin typeface="Merriweather"/>
            </a:endParaRPr>
          </a:p>
        </p:txBody>
      </p:sp>
      <p:pic>
        <p:nvPicPr>
          <p:cNvPr id="6" name="Resim 5">
            <a:extLst>
              <a:ext uri="{FF2B5EF4-FFF2-40B4-BE49-F238E27FC236}">
                <a16:creationId xmlns:a16="http://schemas.microsoft.com/office/drawing/2014/main" id="{DB11A8D3-07AF-4F52-A8D5-0D1CC24B78CB}"/>
              </a:ext>
            </a:extLst>
          </p:cNvPr>
          <p:cNvPicPr>
            <a:picLocks noChangeAspect="1"/>
          </p:cNvPicPr>
          <p:nvPr/>
        </p:nvPicPr>
        <p:blipFill>
          <a:blip r:embed="rId2"/>
          <a:stretch>
            <a:fillRect/>
          </a:stretch>
        </p:blipFill>
        <p:spPr>
          <a:xfrm>
            <a:off x="11658600" y="2890523"/>
            <a:ext cx="5058481" cy="4505954"/>
          </a:xfrm>
          <a:prstGeom prst="rect">
            <a:avLst/>
          </a:prstGeom>
        </p:spPr>
      </p:pic>
    </p:spTree>
    <p:extLst>
      <p:ext uri="{BB962C8B-B14F-4D97-AF65-F5344CB8AC3E}">
        <p14:creationId xmlns:p14="http://schemas.microsoft.com/office/powerpoint/2010/main" val="34628033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71600" y="3162300"/>
            <a:ext cx="9083051" cy="702968"/>
          </a:xfrm>
          <a:prstGeom prst="rect">
            <a:avLst/>
          </a:prstGeom>
        </p:spPr>
        <p:txBody>
          <a:bodyPr lIns="0" tIns="0" rIns="0" bIns="0" rtlCol="0" anchor="t">
            <a:spAutoFit/>
          </a:bodyPr>
          <a:lstStyle/>
          <a:p>
            <a:pPr algn="l">
              <a:lnSpc>
                <a:spcPts val="5509"/>
              </a:lnSpc>
            </a:pPr>
            <a:r>
              <a:rPr lang="tr-TR" sz="4800" dirty="0">
                <a:hlinkClick r:id="rId2"/>
              </a:rPr>
              <a:t>Yapay </a:t>
            </a:r>
            <a:r>
              <a:rPr lang="tr-TR" sz="4800" dirty="0" err="1">
                <a:hlinkClick r:id="rId2"/>
              </a:rPr>
              <a:t>Zekâ’da</a:t>
            </a:r>
            <a:r>
              <a:rPr lang="tr-TR" sz="4800" dirty="0">
                <a:hlinkClick r:id="rId2"/>
              </a:rPr>
              <a:t> Derin Öğrenme Çağı!</a:t>
            </a:r>
            <a:endParaRPr lang="en-US" sz="4591" dirty="0">
              <a:solidFill>
                <a:srgbClr val="222A9B"/>
              </a:solidFill>
              <a:latin typeface="HK Grotesk Semi-Bold"/>
            </a:endParaRPr>
          </a:p>
        </p:txBody>
      </p:sp>
      <p:pic>
        <p:nvPicPr>
          <p:cNvPr id="5" name="Resim 4">
            <a:extLst>
              <a:ext uri="{FF2B5EF4-FFF2-40B4-BE49-F238E27FC236}">
                <a16:creationId xmlns:a16="http://schemas.microsoft.com/office/drawing/2014/main" id="{BA1073DB-8D2D-471C-9775-277037720081}"/>
              </a:ext>
            </a:extLst>
          </p:cNvPr>
          <p:cNvPicPr>
            <a:picLocks noChangeAspect="1"/>
          </p:cNvPicPr>
          <p:nvPr/>
        </p:nvPicPr>
        <p:blipFill>
          <a:blip r:embed="rId3"/>
          <a:stretch>
            <a:fillRect/>
          </a:stretch>
        </p:blipFill>
        <p:spPr>
          <a:xfrm>
            <a:off x="11353800" y="3314700"/>
            <a:ext cx="4172532" cy="3419952"/>
          </a:xfrm>
          <a:prstGeom prst="rect">
            <a:avLst/>
          </a:prstGeom>
        </p:spPr>
      </p:pic>
      <p:sp>
        <p:nvSpPr>
          <p:cNvPr id="6" name="TextBox 2">
            <a:extLst>
              <a:ext uri="{FF2B5EF4-FFF2-40B4-BE49-F238E27FC236}">
                <a16:creationId xmlns:a16="http://schemas.microsoft.com/office/drawing/2014/main" id="{ED55E419-555C-4A64-98DB-34EAE472AC4B}"/>
              </a:ext>
            </a:extLst>
          </p:cNvPr>
          <p:cNvSpPr txBox="1"/>
          <p:nvPr/>
        </p:nvSpPr>
        <p:spPr>
          <a:xfrm>
            <a:off x="1371600" y="4076700"/>
            <a:ext cx="10283970" cy="738664"/>
          </a:xfrm>
          <a:prstGeom prst="rect">
            <a:avLst/>
          </a:prstGeom>
        </p:spPr>
        <p:txBody>
          <a:bodyPr wrap="square" lIns="0" tIns="0" rIns="0" bIns="0" rtlCol="0" anchor="t">
            <a:spAutoFit/>
          </a:bodyPr>
          <a:lstStyle/>
          <a:p>
            <a:pPr algn="l"/>
            <a:r>
              <a:rPr lang="tr-TR" sz="4800" dirty="0">
                <a:hlinkClick r:id="rId4">
                  <a:extLst>
                    <a:ext uri="{A12FA001-AC4F-418D-AE19-62706E023703}">
                      <ahyp:hlinkClr xmlns:ahyp="http://schemas.microsoft.com/office/drawing/2018/hyperlinkcolor" val="tx"/>
                    </a:ext>
                  </a:extLst>
                </a:hlinkClick>
              </a:rPr>
              <a:t>Peki sinir ağı nedir? | Derin Öğrenme</a:t>
            </a:r>
            <a:endParaRPr lang="tr-TR" sz="4800" dirty="0"/>
          </a:p>
        </p:txBody>
      </p:sp>
    </p:spTree>
    <p:extLst>
      <p:ext uri="{BB962C8B-B14F-4D97-AF65-F5344CB8AC3E}">
        <p14:creationId xmlns:p14="http://schemas.microsoft.com/office/powerpoint/2010/main" val="29925466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24CDB"/>
        </a:solidFill>
        <a:effectLst/>
      </p:bgPr>
    </p:bg>
    <p:spTree>
      <p:nvGrpSpPr>
        <p:cNvPr id="1" name=""/>
        <p:cNvGrpSpPr/>
        <p:nvPr/>
      </p:nvGrpSpPr>
      <p:grpSpPr>
        <a:xfrm>
          <a:off x="0" y="0"/>
          <a:ext cx="0" cy="0"/>
          <a:chOff x="0" y="0"/>
          <a:chExt cx="0" cy="0"/>
        </a:xfrm>
      </p:grpSpPr>
      <p:sp>
        <p:nvSpPr>
          <p:cNvPr id="2" name="Freeform 2"/>
          <p:cNvSpPr/>
          <p:nvPr/>
        </p:nvSpPr>
        <p:spPr>
          <a:xfrm>
            <a:off x="11634788" y="3086100"/>
            <a:ext cx="4122295" cy="4114800"/>
          </a:xfrm>
          <a:custGeom>
            <a:avLst/>
            <a:gdLst/>
            <a:ahLst/>
            <a:cxnLst/>
            <a:rect l="l" t="t" r="r" b="b"/>
            <a:pathLst>
              <a:path w="4122295" h="4114800">
                <a:moveTo>
                  <a:pt x="0" y="0"/>
                </a:moveTo>
                <a:lnTo>
                  <a:pt x="4122295" y="0"/>
                </a:lnTo>
                <a:lnTo>
                  <a:pt x="412229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905240" y="4607242"/>
            <a:ext cx="8729547" cy="1015365"/>
          </a:xfrm>
          <a:prstGeom prst="rect">
            <a:avLst/>
          </a:prstGeom>
        </p:spPr>
        <p:txBody>
          <a:bodyPr lIns="0" tIns="0" rIns="0" bIns="0" rtlCol="0" anchor="t">
            <a:spAutoFit/>
          </a:bodyPr>
          <a:lstStyle/>
          <a:p>
            <a:pPr algn="l">
              <a:lnSpc>
                <a:spcPts val="8189"/>
              </a:lnSpc>
            </a:pPr>
            <a:r>
              <a:rPr lang="en-US" sz="6299">
                <a:solidFill>
                  <a:srgbClr val="FFFFFF"/>
                </a:solidFill>
                <a:latin typeface="Archivo Black"/>
              </a:rPr>
              <a:t>UYGULAMA</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74630" y="4833837"/>
            <a:ext cx="9083051" cy="702968"/>
          </a:xfrm>
          <a:prstGeom prst="rect">
            <a:avLst/>
          </a:prstGeom>
        </p:spPr>
        <p:txBody>
          <a:bodyPr lIns="0" tIns="0" rIns="0" bIns="0" rtlCol="0" anchor="t">
            <a:spAutoFit/>
          </a:bodyPr>
          <a:lstStyle/>
          <a:p>
            <a:pPr algn="l">
              <a:lnSpc>
                <a:spcPts val="5509"/>
              </a:lnSpc>
            </a:pPr>
            <a:r>
              <a:rPr lang="en-US" sz="4591" dirty="0" err="1">
                <a:solidFill>
                  <a:srgbClr val="222A9B"/>
                </a:solidFill>
                <a:latin typeface="HK Grotesk Semi-Bold"/>
              </a:rPr>
              <a:t>Görüntü</a:t>
            </a:r>
            <a:r>
              <a:rPr lang="en-US" sz="4591" dirty="0">
                <a:solidFill>
                  <a:srgbClr val="222A9B"/>
                </a:solidFill>
                <a:latin typeface="HK Grotesk Semi-Bold"/>
              </a:rPr>
              <a:t> </a:t>
            </a:r>
            <a:r>
              <a:rPr lang="en-US" sz="4591" dirty="0" err="1">
                <a:solidFill>
                  <a:srgbClr val="222A9B"/>
                </a:solidFill>
                <a:latin typeface="HK Grotesk Semi-Bold"/>
              </a:rPr>
              <a:t>Tanıma</a:t>
            </a:r>
            <a:endParaRPr lang="en-US" sz="4591" dirty="0">
              <a:solidFill>
                <a:srgbClr val="222A9B"/>
              </a:solidFill>
              <a:latin typeface="HK Grotesk Semi-Bold"/>
            </a:endParaRPr>
          </a:p>
        </p:txBody>
      </p:sp>
      <p:sp>
        <p:nvSpPr>
          <p:cNvPr id="3" name="Freeform 3"/>
          <p:cNvSpPr/>
          <p:nvPr/>
        </p:nvSpPr>
        <p:spPr>
          <a:xfrm>
            <a:off x="12146832" y="3363147"/>
            <a:ext cx="4332718" cy="3560706"/>
          </a:xfrm>
          <a:custGeom>
            <a:avLst/>
            <a:gdLst/>
            <a:ahLst/>
            <a:cxnLst/>
            <a:rect l="l" t="t" r="r" b="b"/>
            <a:pathLst>
              <a:path w="4332718" h="3560706">
                <a:moveTo>
                  <a:pt x="0" y="0"/>
                </a:moveTo>
                <a:lnTo>
                  <a:pt x="4332718" y="0"/>
                </a:lnTo>
                <a:lnTo>
                  <a:pt x="4332718" y="3560706"/>
                </a:lnTo>
                <a:lnTo>
                  <a:pt x="0" y="35607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3457093" y="5143500"/>
            <a:ext cx="3780468" cy="3897483"/>
          </a:xfrm>
          <a:custGeom>
            <a:avLst/>
            <a:gdLst/>
            <a:ahLst/>
            <a:cxnLst/>
            <a:rect l="l" t="t" r="r" b="b"/>
            <a:pathLst>
              <a:path w="3780468" h="3897483">
                <a:moveTo>
                  <a:pt x="0" y="0"/>
                </a:moveTo>
                <a:lnTo>
                  <a:pt x="3780469" y="0"/>
                </a:lnTo>
                <a:lnTo>
                  <a:pt x="3780469" y="3897483"/>
                </a:lnTo>
                <a:lnTo>
                  <a:pt x="0" y="3897483"/>
                </a:lnTo>
                <a:lnTo>
                  <a:pt x="0" y="0"/>
                </a:lnTo>
                <a:close/>
              </a:path>
            </a:pathLst>
          </a:custGeom>
          <a:blipFill>
            <a:blip r:embed="rId2"/>
            <a:stretch>
              <a:fillRect/>
            </a:stretch>
          </a:blipFill>
        </p:spPr>
      </p:sp>
      <p:sp>
        <p:nvSpPr>
          <p:cNvPr id="3" name="TextBox 3"/>
          <p:cNvSpPr txBox="1"/>
          <p:nvPr/>
        </p:nvSpPr>
        <p:spPr>
          <a:xfrm>
            <a:off x="1028700" y="1604012"/>
            <a:ext cx="16117074" cy="2733750"/>
          </a:xfrm>
          <a:prstGeom prst="rect">
            <a:avLst/>
          </a:prstGeom>
        </p:spPr>
        <p:txBody>
          <a:bodyPr lIns="0" tIns="0" rIns="0" bIns="0" rtlCol="0" anchor="t">
            <a:spAutoFit/>
          </a:bodyPr>
          <a:lstStyle/>
          <a:p>
            <a:pPr algn="l">
              <a:lnSpc>
                <a:spcPts val="3627"/>
              </a:lnSpc>
            </a:pPr>
            <a:r>
              <a:rPr lang="en-US" sz="2590">
                <a:solidFill>
                  <a:srgbClr val="000000"/>
                </a:solidFill>
                <a:latin typeface="HK Grotesk"/>
              </a:rPr>
              <a:t>Yapay zekâ görüntü tanımada başarılı sonuçlar sunuyor olsa da birbirine yakın özellikler içeren unsurları birbirine karıştırabilmektedir. Örneğin kedi ve köpek gibi, yakın özelliklere (ayak sayısı, kulak sayısı, dört ayak üzerinde yürümeleri, kuyruklarının olması…vs.) sahip hayvanları makine öğrenmesi algoritmaları karıştırabilmektedir. Neyse ki, derin öğrenme sayesinde bu sorun da aşılabilmektedir. Bu etkinlikteki veri setinde, kedi ve köpek olmak üzere iki sınıfa ait 25000 adet veri bulunmaktadır (Web Kaynağı 8.7). Söz konusu veri seti, bir tür Konvolüsyonel Sinir Ağı olan ResNet152_V2 derin öğrenme yöntemi kullanılarak sınıflandırılmıştır (Şekil 8.7).</a:t>
            </a:r>
          </a:p>
        </p:txBody>
      </p:sp>
      <p:sp>
        <p:nvSpPr>
          <p:cNvPr id="4" name="TextBox 4"/>
          <p:cNvSpPr txBox="1"/>
          <p:nvPr/>
        </p:nvSpPr>
        <p:spPr>
          <a:xfrm>
            <a:off x="326717" y="357269"/>
            <a:ext cx="10041221" cy="422176"/>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Merriweather"/>
              </a:rPr>
              <a:t>2. TASARLA</a:t>
            </a:r>
          </a:p>
        </p:txBody>
      </p:sp>
      <p:sp>
        <p:nvSpPr>
          <p:cNvPr id="5" name="TextBox 5"/>
          <p:cNvSpPr txBox="1"/>
          <p:nvPr/>
        </p:nvSpPr>
        <p:spPr>
          <a:xfrm>
            <a:off x="2526046" y="9210675"/>
            <a:ext cx="5960071" cy="422176"/>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Merriweather"/>
              </a:rPr>
              <a:t>Şekil 8.7. Veri setindeki örnek görüntü</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839070" y="3483657"/>
            <a:ext cx="7552098" cy="5774643"/>
          </a:xfrm>
          <a:custGeom>
            <a:avLst/>
            <a:gdLst/>
            <a:ahLst/>
            <a:cxnLst/>
            <a:rect l="l" t="t" r="r" b="b"/>
            <a:pathLst>
              <a:path w="7552098" h="5774643">
                <a:moveTo>
                  <a:pt x="0" y="0"/>
                </a:moveTo>
                <a:lnTo>
                  <a:pt x="7552098" y="0"/>
                </a:lnTo>
                <a:lnTo>
                  <a:pt x="7552098" y="5774643"/>
                </a:lnTo>
                <a:lnTo>
                  <a:pt x="0" y="5774643"/>
                </a:lnTo>
                <a:lnTo>
                  <a:pt x="0" y="0"/>
                </a:lnTo>
                <a:close/>
              </a:path>
            </a:pathLst>
          </a:custGeom>
          <a:blipFill>
            <a:blip r:embed="rId2"/>
            <a:stretch>
              <a:fillRect b="-81422"/>
            </a:stretch>
          </a:blipFill>
        </p:spPr>
      </p:sp>
      <p:sp>
        <p:nvSpPr>
          <p:cNvPr id="3" name="TextBox 3"/>
          <p:cNvSpPr txBox="1"/>
          <p:nvPr/>
        </p:nvSpPr>
        <p:spPr>
          <a:xfrm>
            <a:off x="1028700" y="1400884"/>
            <a:ext cx="16117074" cy="905479"/>
          </a:xfrm>
          <a:prstGeom prst="rect">
            <a:avLst/>
          </a:prstGeom>
        </p:spPr>
        <p:txBody>
          <a:bodyPr lIns="0" tIns="0" rIns="0" bIns="0" rtlCol="0" anchor="t">
            <a:spAutoFit/>
          </a:bodyPr>
          <a:lstStyle/>
          <a:p>
            <a:pPr algn="l">
              <a:lnSpc>
                <a:spcPts val="3627"/>
              </a:lnSpc>
            </a:pPr>
            <a:r>
              <a:rPr lang="en-US" sz="2590">
                <a:solidFill>
                  <a:srgbClr val="000000"/>
                </a:solidFill>
                <a:latin typeface="HK Grotesk"/>
              </a:rPr>
              <a:t>Öğrenciler Çizelge 8.1’de verilen ResNet152_V2 derin öğrenme tekniği ile kedi köpek görüntü</a:t>
            </a:r>
          </a:p>
          <a:p>
            <a:pPr algn="l">
              <a:lnSpc>
                <a:spcPts val="3627"/>
              </a:lnSpc>
            </a:pPr>
            <a:r>
              <a:rPr lang="en-US" sz="2590">
                <a:solidFill>
                  <a:srgbClr val="000000"/>
                </a:solidFill>
                <a:latin typeface="HK Grotesk"/>
              </a:rPr>
              <a:t>sınıflandırması için giriş çıkış parametrelerini belirler.</a:t>
            </a:r>
          </a:p>
        </p:txBody>
      </p:sp>
      <p:sp>
        <p:nvSpPr>
          <p:cNvPr id="4" name="TextBox 4"/>
          <p:cNvSpPr txBox="1"/>
          <p:nvPr/>
        </p:nvSpPr>
        <p:spPr>
          <a:xfrm>
            <a:off x="326717" y="357269"/>
            <a:ext cx="10041221" cy="422176"/>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Merriweather"/>
              </a:rPr>
              <a:t>2. TASARLA</a:t>
            </a:r>
          </a:p>
        </p:txBody>
      </p:sp>
      <p:sp>
        <p:nvSpPr>
          <p:cNvPr id="5" name="TextBox 5"/>
          <p:cNvSpPr txBox="1"/>
          <p:nvPr/>
        </p:nvSpPr>
        <p:spPr>
          <a:xfrm>
            <a:off x="2286317" y="2524195"/>
            <a:ext cx="12570851" cy="422176"/>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Merriweather"/>
              </a:rPr>
              <a:t>Çizelge 8.1. ResNet152_V2 derin öğrenme tekniği için giriş ve çıkış parametreleri</a:t>
            </a:r>
          </a:p>
        </p:txBody>
      </p:sp>
      <p:sp>
        <p:nvSpPr>
          <p:cNvPr id="6" name="Freeform 6"/>
          <p:cNvSpPr/>
          <p:nvPr/>
        </p:nvSpPr>
        <p:spPr>
          <a:xfrm>
            <a:off x="8813549" y="3483657"/>
            <a:ext cx="9029177" cy="5774643"/>
          </a:xfrm>
          <a:custGeom>
            <a:avLst/>
            <a:gdLst/>
            <a:ahLst/>
            <a:cxnLst/>
            <a:rect l="l" t="t" r="r" b="b"/>
            <a:pathLst>
              <a:path w="9029177" h="5774643">
                <a:moveTo>
                  <a:pt x="0" y="0"/>
                </a:moveTo>
                <a:lnTo>
                  <a:pt x="9029177" y="0"/>
                </a:lnTo>
                <a:lnTo>
                  <a:pt x="9029177" y="5774643"/>
                </a:lnTo>
                <a:lnTo>
                  <a:pt x="0" y="5774643"/>
                </a:lnTo>
                <a:lnTo>
                  <a:pt x="0" y="0"/>
                </a:lnTo>
                <a:close/>
              </a:path>
            </a:pathLst>
          </a:custGeom>
          <a:blipFill>
            <a:blip r:embed="rId2"/>
            <a:stretch>
              <a:fillRect t="-116906"/>
            </a:stretch>
          </a:blipFill>
        </p:spPr>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1300341" y="1340403"/>
            <a:ext cx="8093972" cy="5755204"/>
          </a:xfrm>
          <a:custGeom>
            <a:avLst/>
            <a:gdLst/>
            <a:ahLst/>
            <a:cxnLst/>
            <a:rect l="l" t="t" r="r" b="b"/>
            <a:pathLst>
              <a:path w="8093972" h="5755204">
                <a:moveTo>
                  <a:pt x="0" y="0"/>
                </a:moveTo>
                <a:lnTo>
                  <a:pt x="8093973" y="0"/>
                </a:lnTo>
                <a:lnTo>
                  <a:pt x="8093973" y="5755205"/>
                </a:lnTo>
                <a:lnTo>
                  <a:pt x="0" y="5755205"/>
                </a:lnTo>
                <a:lnTo>
                  <a:pt x="0" y="0"/>
                </a:lnTo>
                <a:close/>
              </a:path>
            </a:pathLst>
          </a:custGeom>
          <a:blipFill>
            <a:blip r:embed="rId2"/>
            <a:stretch>
              <a:fillRect/>
            </a:stretch>
          </a:blipFill>
        </p:spPr>
      </p:sp>
      <p:sp>
        <p:nvSpPr>
          <p:cNvPr id="3" name="Freeform 3"/>
          <p:cNvSpPr/>
          <p:nvPr/>
        </p:nvSpPr>
        <p:spPr>
          <a:xfrm>
            <a:off x="9673867" y="5143500"/>
            <a:ext cx="8195480" cy="1889174"/>
          </a:xfrm>
          <a:custGeom>
            <a:avLst/>
            <a:gdLst/>
            <a:ahLst/>
            <a:cxnLst/>
            <a:rect l="l" t="t" r="r" b="b"/>
            <a:pathLst>
              <a:path w="8195480" h="1889174">
                <a:moveTo>
                  <a:pt x="0" y="0"/>
                </a:moveTo>
                <a:lnTo>
                  <a:pt x="8195480" y="0"/>
                </a:lnTo>
                <a:lnTo>
                  <a:pt x="8195480" y="1889174"/>
                </a:lnTo>
                <a:lnTo>
                  <a:pt x="0" y="1889174"/>
                </a:lnTo>
                <a:lnTo>
                  <a:pt x="0" y="0"/>
                </a:lnTo>
                <a:close/>
              </a:path>
            </a:pathLst>
          </a:custGeom>
          <a:blipFill>
            <a:blip r:embed="rId3"/>
            <a:stretch>
              <a:fillRect/>
            </a:stretch>
          </a:blipFill>
        </p:spPr>
      </p:sp>
      <p:sp>
        <p:nvSpPr>
          <p:cNvPr id="4" name="TextBox 4"/>
          <p:cNvSpPr txBox="1"/>
          <p:nvPr/>
        </p:nvSpPr>
        <p:spPr>
          <a:xfrm>
            <a:off x="326717" y="357269"/>
            <a:ext cx="10041221" cy="422176"/>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Merriweather"/>
              </a:rPr>
              <a:t>2. TASARLA</a:t>
            </a:r>
          </a:p>
        </p:txBody>
      </p:sp>
      <p:sp>
        <p:nvSpPr>
          <p:cNvPr id="5" name="TextBox 5"/>
          <p:cNvSpPr txBox="1"/>
          <p:nvPr/>
        </p:nvSpPr>
        <p:spPr>
          <a:xfrm>
            <a:off x="9673867" y="1759645"/>
            <a:ext cx="7943519" cy="1065912"/>
          </a:xfrm>
          <a:prstGeom prst="rect">
            <a:avLst/>
          </a:prstGeom>
        </p:spPr>
        <p:txBody>
          <a:bodyPr lIns="0" tIns="0" rIns="0" bIns="0" rtlCol="0" anchor="t">
            <a:spAutoFit/>
          </a:bodyPr>
          <a:lstStyle/>
          <a:p>
            <a:pPr algn="just">
              <a:lnSpc>
                <a:spcPts val="2875"/>
              </a:lnSpc>
              <a:spcBef>
                <a:spcPct val="0"/>
              </a:spcBef>
            </a:pPr>
            <a:r>
              <a:rPr lang="en-US" sz="2054" dirty="0">
                <a:solidFill>
                  <a:srgbClr val="000000"/>
                </a:solidFill>
                <a:latin typeface="Merriweather"/>
              </a:rPr>
              <a:t>VERİ SETİ İÇİN İNDİRME LİNKİ</a:t>
            </a:r>
          </a:p>
          <a:p>
            <a:pPr algn="just">
              <a:lnSpc>
                <a:spcPts val="2875"/>
              </a:lnSpc>
              <a:spcBef>
                <a:spcPct val="0"/>
              </a:spcBef>
            </a:pPr>
            <a:r>
              <a:rPr lang="en-US" sz="2054" dirty="0">
                <a:solidFill>
                  <a:srgbClr val="000000"/>
                </a:solidFill>
                <a:latin typeface="Merriweather"/>
              </a:rPr>
              <a:t>https://www.kaggle.com/datasets/shaunthesheep/microsoft-catsvsdogs-dataset</a:t>
            </a:r>
          </a:p>
        </p:txBody>
      </p:sp>
      <p:sp>
        <p:nvSpPr>
          <p:cNvPr id="6" name="TextBox 6"/>
          <p:cNvSpPr txBox="1"/>
          <p:nvPr/>
        </p:nvSpPr>
        <p:spPr>
          <a:xfrm>
            <a:off x="9673867" y="4006879"/>
            <a:ext cx="8614133" cy="860426"/>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Merriweather"/>
              </a:rPr>
              <a:t>Şekil 8.8’de gösterildiği gibi veri seti Testing ve Training olarak ayrı bir şekildedir.</a:t>
            </a:r>
          </a:p>
        </p:txBody>
      </p:sp>
      <p:sp>
        <p:nvSpPr>
          <p:cNvPr id="7" name="TextBox 7"/>
          <p:cNvSpPr txBox="1"/>
          <p:nvPr/>
        </p:nvSpPr>
        <p:spPr>
          <a:xfrm>
            <a:off x="9640444" y="7261274"/>
            <a:ext cx="4340490" cy="422176"/>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Merriweather"/>
              </a:rPr>
              <a:t>Şekil 8.8. Veri seti klasörleri</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0641376" cy="10287000"/>
            <a:chOff x="0" y="0"/>
            <a:chExt cx="2802667" cy="2709333"/>
          </a:xfrm>
        </p:grpSpPr>
        <p:sp>
          <p:nvSpPr>
            <p:cNvPr id="3" name="Freeform 3"/>
            <p:cNvSpPr/>
            <p:nvPr/>
          </p:nvSpPr>
          <p:spPr>
            <a:xfrm>
              <a:off x="0" y="0"/>
              <a:ext cx="2802667" cy="2709333"/>
            </a:xfrm>
            <a:custGeom>
              <a:avLst/>
              <a:gdLst/>
              <a:ahLst/>
              <a:cxnLst/>
              <a:rect l="l" t="t" r="r" b="b"/>
              <a:pathLst>
                <a:path w="2802667" h="2709333">
                  <a:moveTo>
                    <a:pt x="36376" y="0"/>
                  </a:moveTo>
                  <a:lnTo>
                    <a:pt x="2766290" y="0"/>
                  </a:lnTo>
                  <a:cubicBezTo>
                    <a:pt x="2775938" y="0"/>
                    <a:pt x="2785191" y="3833"/>
                    <a:pt x="2792013" y="10654"/>
                  </a:cubicBezTo>
                  <a:cubicBezTo>
                    <a:pt x="2798834" y="17476"/>
                    <a:pt x="2802667" y="26729"/>
                    <a:pt x="2802667" y="36376"/>
                  </a:cubicBezTo>
                  <a:lnTo>
                    <a:pt x="2802667" y="2672957"/>
                  </a:lnTo>
                  <a:cubicBezTo>
                    <a:pt x="2802667" y="2682604"/>
                    <a:pt x="2798834" y="2691857"/>
                    <a:pt x="2792013" y="2698679"/>
                  </a:cubicBezTo>
                  <a:cubicBezTo>
                    <a:pt x="2785191" y="2705501"/>
                    <a:pt x="2775938" y="2709333"/>
                    <a:pt x="2766290" y="2709333"/>
                  </a:cubicBezTo>
                  <a:lnTo>
                    <a:pt x="36376" y="2709333"/>
                  </a:lnTo>
                  <a:cubicBezTo>
                    <a:pt x="26729" y="2709333"/>
                    <a:pt x="17476" y="2705501"/>
                    <a:pt x="10654" y="2698679"/>
                  </a:cubicBezTo>
                  <a:cubicBezTo>
                    <a:pt x="3833" y="2691857"/>
                    <a:pt x="0" y="2682604"/>
                    <a:pt x="0" y="2672957"/>
                  </a:cubicBezTo>
                  <a:lnTo>
                    <a:pt x="0" y="36376"/>
                  </a:lnTo>
                  <a:cubicBezTo>
                    <a:pt x="0" y="26729"/>
                    <a:pt x="3833" y="17476"/>
                    <a:pt x="10654" y="10654"/>
                  </a:cubicBezTo>
                  <a:cubicBezTo>
                    <a:pt x="17476" y="3833"/>
                    <a:pt x="26729" y="0"/>
                    <a:pt x="36376" y="0"/>
                  </a:cubicBezTo>
                  <a:close/>
                </a:path>
              </a:pathLst>
            </a:custGeom>
            <a:solidFill>
              <a:srgbClr val="F1F1F1"/>
            </a:solidFill>
          </p:spPr>
        </p:sp>
        <p:sp>
          <p:nvSpPr>
            <p:cNvPr id="4" name="TextBox 4"/>
            <p:cNvSpPr txBox="1"/>
            <p:nvPr/>
          </p:nvSpPr>
          <p:spPr>
            <a:xfrm>
              <a:off x="0" y="-38100"/>
              <a:ext cx="2802667" cy="2747433"/>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1414666" y="3284496"/>
            <a:ext cx="5687203" cy="3718009"/>
          </a:xfrm>
          <a:custGeom>
            <a:avLst/>
            <a:gdLst/>
            <a:ahLst/>
            <a:cxnLst/>
            <a:rect l="l" t="t" r="r" b="b"/>
            <a:pathLst>
              <a:path w="5687203" h="3718009">
                <a:moveTo>
                  <a:pt x="0" y="0"/>
                </a:moveTo>
                <a:lnTo>
                  <a:pt x="5687203" y="0"/>
                </a:lnTo>
                <a:lnTo>
                  <a:pt x="5687203" y="3718008"/>
                </a:lnTo>
                <a:lnTo>
                  <a:pt x="0" y="3718008"/>
                </a:lnTo>
                <a:lnTo>
                  <a:pt x="0" y="0"/>
                </a:lnTo>
                <a:close/>
              </a:path>
            </a:pathLst>
          </a:custGeom>
          <a:blipFill>
            <a:blip r:embed="rId2"/>
            <a:stretch>
              <a:fillRect/>
            </a:stretch>
          </a:blipFill>
        </p:spPr>
      </p:sp>
      <p:sp>
        <p:nvSpPr>
          <p:cNvPr id="6" name="TextBox 6"/>
          <p:cNvSpPr txBox="1"/>
          <p:nvPr/>
        </p:nvSpPr>
        <p:spPr>
          <a:xfrm>
            <a:off x="825639" y="2647226"/>
            <a:ext cx="10589028" cy="2959997"/>
          </a:xfrm>
          <a:prstGeom prst="rect">
            <a:avLst/>
          </a:prstGeom>
        </p:spPr>
        <p:txBody>
          <a:bodyPr lIns="0" tIns="0" rIns="0" bIns="0" rtlCol="0" anchor="t">
            <a:spAutoFit/>
          </a:bodyPr>
          <a:lstStyle/>
          <a:p>
            <a:pPr marL="738175" lvl="1" indent="-369087" algn="l">
              <a:lnSpc>
                <a:spcPts val="4786"/>
              </a:lnSpc>
              <a:buFont typeface="Arial"/>
              <a:buChar char="•"/>
            </a:pPr>
            <a:r>
              <a:rPr lang="en-US" sz="3419" dirty="0">
                <a:solidFill>
                  <a:srgbClr val="000000"/>
                </a:solidFill>
                <a:latin typeface="HK Grotesk"/>
              </a:rPr>
              <a:t>“</a:t>
            </a:r>
            <a:r>
              <a:rPr lang="en-US" sz="3419" dirty="0" err="1">
                <a:solidFill>
                  <a:srgbClr val="000000"/>
                </a:solidFill>
                <a:latin typeface="HK Grotesk"/>
              </a:rPr>
              <a:t>derin</a:t>
            </a:r>
            <a:r>
              <a:rPr lang="en-US" sz="3419" dirty="0">
                <a:solidFill>
                  <a:srgbClr val="000000"/>
                </a:solidFill>
                <a:latin typeface="HK Grotesk"/>
              </a:rPr>
              <a:t> </a:t>
            </a:r>
            <a:r>
              <a:rPr lang="en-US" sz="3419" dirty="0" err="1">
                <a:solidFill>
                  <a:srgbClr val="000000"/>
                </a:solidFill>
                <a:latin typeface="HK Grotesk"/>
              </a:rPr>
              <a:t>öğrenme</a:t>
            </a:r>
            <a:r>
              <a:rPr lang="en-US" sz="3419" dirty="0">
                <a:solidFill>
                  <a:srgbClr val="000000"/>
                </a:solidFill>
                <a:latin typeface="HK Grotesk"/>
              </a:rPr>
              <a:t>”, </a:t>
            </a:r>
          </a:p>
          <a:p>
            <a:pPr marL="738175" lvl="1" indent="-369087" algn="l">
              <a:lnSpc>
                <a:spcPts val="4786"/>
              </a:lnSpc>
              <a:buFont typeface="Arial"/>
              <a:buChar char="•"/>
            </a:pPr>
            <a:r>
              <a:rPr lang="en-US" sz="3419" dirty="0">
                <a:solidFill>
                  <a:srgbClr val="000000"/>
                </a:solidFill>
                <a:latin typeface="HK Grotesk"/>
              </a:rPr>
              <a:t>“</a:t>
            </a:r>
            <a:r>
              <a:rPr lang="en-US" sz="3419" dirty="0" err="1">
                <a:solidFill>
                  <a:srgbClr val="000000"/>
                </a:solidFill>
                <a:latin typeface="HK Grotesk"/>
              </a:rPr>
              <a:t>derin</a:t>
            </a:r>
            <a:r>
              <a:rPr lang="en-US" sz="3419" dirty="0">
                <a:solidFill>
                  <a:srgbClr val="000000"/>
                </a:solidFill>
                <a:latin typeface="HK Grotesk"/>
              </a:rPr>
              <a:t> </a:t>
            </a:r>
            <a:r>
              <a:rPr lang="en-US" sz="3419" dirty="0" err="1">
                <a:solidFill>
                  <a:srgbClr val="000000"/>
                </a:solidFill>
                <a:latin typeface="HK Grotesk"/>
              </a:rPr>
              <a:t>öğrenme</a:t>
            </a:r>
            <a:r>
              <a:rPr lang="en-US" sz="3419" dirty="0">
                <a:solidFill>
                  <a:srgbClr val="000000"/>
                </a:solidFill>
                <a:latin typeface="HK Grotesk"/>
              </a:rPr>
              <a:t> </a:t>
            </a:r>
            <a:r>
              <a:rPr lang="en-US" sz="3419" dirty="0" err="1">
                <a:solidFill>
                  <a:srgbClr val="000000"/>
                </a:solidFill>
                <a:latin typeface="HK Grotesk"/>
              </a:rPr>
              <a:t>mimarisi</a:t>
            </a:r>
            <a:r>
              <a:rPr lang="en-US" sz="3419" dirty="0">
                <a:solidFill>
                  <a:srgbClr val="000000"/>
                </a:solidFill>
                <a:latin typeface="HK Grotesk"/>
              </a:rPr>
              <a:t>” </a:t>
            </a:r>
            <a:r>
              <a:rPr lang="en-US" sz="3419" dirty="0" err="1">
                <a:solidFill>
                  <a:srgbClr val="000000"/>
                </a:solidFill>
                <a:latin typeface="HK Grotesk"/>
              </a:rPr>
              <a:t>ve</a:t>
            </a:r>
            <a:r>
              <a:rPr lang="en-US" sz="3419" dirty="0">
                <a:solidFill>
                  <a:srgbClr val="000000"/>
                </a:solidFill>
                <a:latin typeface="HK Grotesk"/>
              </a:rPr>
              <a:t> </a:t>
            </a:r>
          </a:p>
          <a:p>
            <a:pPr marL="738175" lvl="1" indent="-369087" algn="l">
              <a:lnSpc>
                <a:spcPts val="4786"/>
              </a:lnSpc>
              <a:buFont typeface="Arial"/>
              <a:buChar char="•"/>
            </a:pPr>
            <a:r>
              <a:rPr lang="en-US" sz="3419" dirty="0">
                <a:solidFill>
                  <a:srgbClr val="000000"/>
                </a:solidFill>
                <a:latin typeface="HK Grotesk"/>
              </a:rPr>
              <a:t>“</a:t>
            </a:r>
            <a:r>
              <a:rPr lang="en-US" sz="3419" dirty="0" err="1">
                <a:solidFill>
                  <a:srgbClr val="000000"/>
                </a:solidFill>
                <a:latin typeface="HK Grotesk"/>
              </a:rPr>
              <a:t>derin</a:t>
            </a:r>
            <a:r>
              <a:rPr lang="en-US" sz="3419" dirty="0">
                <a:solidFill>
                  <a:srgbClr val="000000"/>
                </a:solidFill>
                <a:latin typeface="HK Grotesk"/>
              </a:rPr>
              <a:t> </a:t>
            </a:r>
            <a:r>
              <a:rPr lang="en-US" sz="3419" dirty="0" err="1">
                <a:solidFill>
                  <a:srgbClr val="000000"/>
                </a:solidFill>
                <a:latin typeface="HK Grotesk"/>
              </a:rPr>
              <a:t>öğrenmenin</a:t>
            </a:r>
            <a:r>
              <a:rPr lang="en-US" sz="3419" dirty="0">
                <a:solidFill>
                  <a:srgbClr val="000000"/>
                </a:solidFill>
                <a:latin typeface="HK Grotesk"/>
              </a:rPr>
              <a:t> </a:t>
            </a:r>
            <a:r>
              <a:rPr lang="en-US" sz="3419" dirty="0" err="1">
                <a:solidFill>
                  <a:srgbClr val="000000"/>
                </a:solidFill>
                <a:latin typeface="HK Grotesk"/>
              </a:rPr>
              <a:t>önemi</a:t>
            </a:r>
            <a:r>
              <a:rPr lang="en-US" sz="3419" dirty="0">
                <a:solidFill>
                  <a:srgbClr val="000000"/>
                </a:solidFill>
                <a:latin typeface="HK Grotesk"/>
              </a:rPr>
              <a:t>”</a:t>
            </a:r>
          </a:p>
          <a:p>
            <a:pPr algn="l">
              <a:lnSpc>
                <a:spcPts val="4786"/>
              </a:lnSpc>
            </a:pPr>
            <a:endParaRPr lang="en-US" sz="3419" dirty="0">
              <a:solidFill>
                <a:srgbClr val="000000"/>
              </a:solidFill>
              <a:latin typeface="HK Grotesk"/>
            </a:endParaRPr>
          </a:p>
          <a:p>
            <a:pPr algn="l">
              <a:lnSpc>
                <a:spcPts val="4786"/>
              </a:lnSpc>
            </a:pPr>
            <a:r>
              <a:rPr lang="en-US" sz="3419" dirty="0" err="1">
                <a:solidFill>
                  <a:srgbClr val="000000"/>
                </a:solidFill>
                <a:latin typeface="HK Grotesk"/>
              </a:rPr>
              <a:t>kavramı</a:t>
            </a:r>
            <a:r>
              <a:rPr lang="en-US" sz="3419" dirty="0">
                <a:solidFill>
                  <a:srgbClr val="000000"/>
                </a:solidFill>
                <a:latin typeface="HK Grotesk"/>
              </a:rPr>
              <a:t> </a:t>
            </a:r>
            <a:r>
              <a:rPr lang="en-US" sz="3419" dirty="0" err="1">
                <a:solidFill>
                  <a:srgbClr val="000000"/>
                </a:solidFill>
                <a:latin typeface="HK Grotesk"/>
              </a:rPr>
              <a:t>hakkında</a:t>
            </a:r>
            <a:r>
              <a:rPr lang="en-US" sz="3419" dirty="0">
                <a:solidFill>
                  <a:srgbClr val="000000"/>
                </a:solidFill>
                <a:latin typeface="HK Grotesk"/>
              </a:rPr>
              <a:t> </a:t>
            </a:r>
            <a:r>
              <a:rPr lang="en-US" sz="3419" dirty="0" err="1">
                <a:solidFill>
                  <a:srgbClr val="000000"/>
                </a:solidFill>
                <a:latin typeface="HK Grotesk"/>
              </a:rPr>
              <a:t>neler</a:t>
            </a:r>
            <a:r>
              <a:rPr lang="en-US" sz="3419" dirty="0">
                <a:solidFill>
                  <a:srgbClr val="000000"/>
                </a:solidFill>
                <a:latin typeface="HK Grotesk"/>
              </a:rPr>
              <a:t> </a:t>
            </a:r>
            <a:r>
              <a:rPr lang="en-US" sz="3419" dirty="0" err="1">
                <a:solidFill>
                  <a:srgbClr val="000000"/>
                </a:solidFill>
                <a:latin typeface="HK Grotesk"/>
              </a:rPr>
              <a:t>söyleyebilirsiniz</a:t>
            </a:r>
            <a:r>
              <a:rPr lang="en-US" sz="3419" dirty="0">
                <a:solidFill>
                  <a:srgbClr val="000000"/>
                </a:solidFill>
                <a:latin typeface="HK Grotesk"/>
              </a:rPr>
              <a:t>?</a:t>
            </a:r>
          </a:p>
        </p:txBody>
      </p:sp>
      <p:sp>
        <p:nvSpPr>
          <p:cNvPr id="7" name="TextBox 7"/>
          <p:cNvSpPr txBox="1"/>
          <p:nvPr/>
        </p:nvSpPr>
        <p:spPr>
          <a:xfrm>
            <a:off x="1815940" y="1195814"/>
            <a:ext cx="7722708" cy="812800"/>
          </a:xfrm>
          <a:prstGeom prst="rect">
            <a:avLst/>
          </a:prstGeom>
        </p:spPr>
        <p:txBody>
          <a:bodyPr lIns="0" tIns="0" rIns="0" bIns="0" rtlCol="0" anchor="t">
            <a:spAutoFit/>
          </a:bodyPr>
          <a:lstStyle/>
          <a:p>
            <a:pPr algn="l">
              <a:lnSpc>
                <a:spcPts val="6500"/>
              </a:lnSpc>
            </a:pPr>
            <a:r>
              <a:rPr lang="en-US" sz="5000">
                <a:solidFill>
                  <a:srgbClr val="222A9B"/>
                </a:solidFill>
                <a:latin typeface="HK Grotesk Semi-Bold"/>
              </a:rPr>
              <a:t>Soruları </a:t>
            </a:r>
            <a:r>
              <a:rPr lang="en-US" sz="5000">
                <a:solidFill>
                  <a:srgbClr val="E29417"/>
                </a:solidFill>
                <a:latin typeface="HK Grotesk Semi-Bold Italics"/>
              </a:rPr>
              <a:t>Cevaplayalım</a:t>
            </a:r>
          </a:p>
        </p:txBody>
      </p:sp>
      <p:sp>
        <p:nvSpPr>
          <p:cNvPr id="8" name="TextBox 8"/>
          <p:cNvSpPr txBox="1"/>
          <p:nvPr/>
        </p:nvSpPr>
        <p:spPr>
          <a:xfrm>
            <a:off x="326717" y="357269"/>
            <a:ext cx="10811104" cy="422276"/>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Merriweather"/>
              </a:rPr>
              <a:t>1.1. Yapay Sinir Ağları Temelinde Derin Öğrenme’ye Geçiş</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3794436" y="5646419"/>
            <a:ext cx="10372125" cy="3708469"/>
          </a:xfrm>
          <a:custGeom>
            <a:avLst/>
            <a:gdLst/>
            <a:ahLst/>
            <a:cxnLst/>
            <a:rect l="l" t="t" r="r" b="b"/>
            <a:pathLst>
              <a:path w="10372125" h="3708469">
                <a:moveTo>
                  <a:pt x="0" y="0"/>
                </a:moveTo>
                <a:lnTo>
                  <a:pt x="10372124" y="0"/>
                </a:lnTo>
                <a:lnTo>
                  <a:pt x="10372124" y="3708469"/>
                </a:lnTo>
                <a:lnTo>
                  <a:pt x="0" y="3708469"/>
                </a:lnTo>
                <a:lnTo>
                  <a:pt x="0" y="0"/>
                </a:lnTo>
                <a:close/>
              </a:path>
            </a:pathLst>
          </a:custGeom>
          <a:blipFill>
            <a:blip r:embed="rId2"/>
            <a:stretch>
              <a:fillRect/>
            </a:stretch>
          </a:blipFill>
        </p:spPr>
      </p:sp>
      <p:sp>
        <p:nvSpPr>
          <p:cNvPr id="3" name="TextBox 3"/>
          <p:cNvSpPr txBox="1"/>
          <p:nvPr/>
        </p:nvSpPr>
        <p:spPr>
          <a:xfrm>
            <a:off x="1028700" y="1355473"/>
            <a:ext cx="16117074" cy="4104953"/>
          </a:xfrm>
          <a:prstGeom prst="rect">
            <a:avLst/>
          </a:prstGeom>
        </p:spPr>
        <p:txBody>
          <a:bodyPr lIns="0" tIns="0" rIns="0" bIns="0" rtlCol="0" anchor="t">
            <a:spAutoFit/>
          </a:bodyPr>
          <a:lstStyle/>
          <a:p>
            <a:pPr algn="l">
              <a:lnSpc>
                <a:spcPts val="3627"/>
              </a:lnSpc>
            </a:pPr>
            <a:r>
              <a:rPr lang="en-US" sz="2590">
                <a:solidFill>
                  <a:srgbClr val="000000"/>
                </a:solidFill>
                <a:latin typeface="HK Grotesk"/>
              </a:rPr>
              <a:t>Öğrenci ilgili veri seti dosyasını ResNet152_V2 derin öğrenme tekniği ile kedi köpek görüntüleri üzerinden hangisinin kedi hangisinin köpek olduğunu sınıflandırmaya yönelik işlemleri yapar (Uygulamanın tamamı Github platformunda, Hafta8 klasörü altındaki H8_derinogrenme_kedikopek. py kod dosyasıyla sunulmuştur. Uygulamanın veri seti ilgili Kaggle linki altından indirilmelidir.).</a:t>
            </a:r>
          </a:p>
          <a:p>
            <a:pPr algn="l">
              <a:lnSpc>
                <a:spcPts val="3627"/>
              </a:lnSpc>
            </a:pPr>
            <a:endParaRPr lang="en-US" sz="2590">
              <a:solidFill>
                <a:srgbClr val="000000"/>
              </a:solidFill>
              <a:latin typeface="HK Grotesk"/>
            </a:endParaRPr>
          </a:p>
          <a:p>
            <a:pPr algn="l">
              <a:lnSpc>
                <a:spcPts val="3627"/>
              </a:lnSpc>
            </a:pPr>
            <a:r>
              <a:rPr lang="en-US" sz="2590">
                <a:solidFill>
                  <a:srgbClr val="000000"/>
                </a:solidFill>
                <a:latin typeface="HK Grotesk"/>
              </a:rPr>
              <a:t>Öncelikli olarak, Şekil 8.9’da gösterildiği gibi, derin öğrenme eğitiminde kullanılacak kütüphane komutları yazılır.</a:t>
            </a:r>
          </a:p>
          <a:p>
            <a:pPr algn="l">
              <a:lnSpc>
                <a:spcPts val="3627"/>
              </a:lnSpc>
            </a:pPr>
            <a:endParaRPr lang="en-US" sz="2590">
              <a:solidFill>
                <a:srgbClr val="000000"/>
              </a:solidFill>
              <a:latin typeface="HK Grotesk"/>
            </a:endParaRPr>
          </a:p>
          <a:p>
            <a:pPr algn="l">
              <a:lnSpc>
                <a:spcPts val="3627"/>
              </a:lnSpc>
            </a:pPr>
            <a:r>
              <a:rPr lang="en-US" sz="2590">
                <a:solidFill>
                  <a:srgbClr val="000000"/>
                </a:solidFill>
                <a:latin typeface="HK Grotesk"/>
              </a:rPr>
              <a:t>1 -12 nolu kod satırında çalışma için gerekli kütüphaneleri çağırır. Burada 4, 9 ve 10 numaralı kod</a:t>
            </a:r>
          </a:p>
          <a:p>
            <a:pPr algn="l">
              <a:lnSpc>
                <a:spcPts val="3627"/>
              </a:lnSpc>
            </a:pPr>
            <a:r>
              <a:rPr lang="en-US" sz="2590">
                <a:solidFill>
                  <a:srgbClr val="000000"/>
                </a:solidFill>
                <a:latin typeface="HK Grotesk"/>
              </a:rPr>
              <a:t>satırında derin öğrenme tekniği ile ilgili kütüphaneleri çağırır.</a:t>
            </a:r>
          </a:p>
        </p:txBody>
      </p:sp>
      <p:sp>
        <p:nvSpPr>
          <p:cNvPr id="4" name="TextBox 4"/>
          <p:cNvSpPr txBox="1"/>
          <p:nvPr/>
        </p:nvSpPr>
        <p:spPr>
          <a:xfrm>
            <a:off x="326717" y="357269"/>
            <a:ext cx="10041221" cy="422276"/>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Merriweather"/>
              </a:rPr>
              <a:t>3. HAREKETE GEÇ</a:t>
            </a:r>
          </a:p>
        </p:txBody>
      </p:sp>
      <p:sp>
        <p:nvSpPr>
          <p:cNvPr id="5" name="TextBox 5"/>
          <p:cNvSpPr txBox="1"/>
          <p:nvPr/>
        </p:nvSpPr>
        <p:spPr>
          <a:xfrm>
            <a:off x="6653984" y="9497763"/>
            <a:ext cx="4653029" cy="422176"/>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Merriweather"/>
              </a:rPr>
              <a:t>Şekil 8.9. Kuralların kod satırı</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3499670" y="5527455"/>
            <a:ext cx="11288660" cy="3346889"/>
          </a:xfrm>
          <a:custGeom>
            <a:avLst/>
            <a:gdLst/>
            <a:ahLst/>
            <a:cxnLst/>
            <a:rect l="l" t="t" r="r" b="b"/>
            <a:pathLst>
              <a:path w="11288660" h="3346889">
                <a:moveTo>
                  <a:pt x="0" y="0"/>
                </a:moveTo>
                <a:lnTo>
                  <a:pt x="11288660" y="0"/>
                </a:lnTo>
                <a:lnTo>
                  <a:pt x="11288660" y="3346889"/>
                </a:lnTo>
                <a:lnTo>
                  <a:pt x="0" y="3346889"/>
                </a:lnTo>
                <a:lnTo>
                  <a:pt x="0" y="0"/>
                </a:lnTo>
                <a:close/>
              </a:path>
            </a:pathLst>
          </a:custGeom>
          <a:blipFill>
            <a:blip r:embed="rId2"/>
            <a:stretch>
              <a:fillRect/>
            </a:stretch>
          </a:blipFill>
        </p:spPr>
      </p:sp>
      <p:sp>
        <p:nvSpPr>
          <p:cNvPr id="3" name="TextBox 3"/>
          <p:cNvSpPr txBox="1"/>
          <p:nvPr/>
        </p:nvSpPr>
        <p:spPr>
          <a:xfrm>
            <a:off x="1028700" y="1232847"/>
            <a:ext cx="16117074" cy="4104953"/>
          </a:xfrm>
          <a:prstGeom prst="rect">
            <a:avLst/>
          </a:prstGeom>
        </p:spPr>
        <p:txBody>
          <a:bodyPr lIns="0" tIns="0" rIns="0" bIns="0" rtlCol="0" anchor="t">
            <a:spAutoFit/>
          </a:bodyPr>
          <a:lstStyle/>
          <a:p>
            <a:pPr algn="l">
              <a:lnSpc>
                <a:spcPts val="3627"/>
              </a:lnSpc>
            </a:pPr>
            <a:r>
              <a:rPr lang="en-US" sz="2590">
                <a:solidFill>
                  <a:srgbClr val="000000"/>
                </a:solidFill>
                <a:latin typeface="HK Grotesk"/>
              </a:rPr>
              <a:t>Öğrenciler, Şekil 8.10’da gösterilen 14-28 kod satırları arasında veri setinden veri okuma işlemini gerçekleştirir.</a:t>
            </a:r>
          </a:p>
          <a:p>
            <a:pPr algn="l">
              <a:lnSpc>
                <a:spcPts val="3627"/>
              </a:lnSpc>
            </a:pPr>
            <a:r>
              <a:rPr lang="en-US" sz="2590">
                <a:solidFill>
                  <a:srgbClr val="000000"/>
                </a:solidFill>
                <a:latin typeface="HK Grotesk"/>
              </a:rPr>
              <a:t>14. kod satırında; ‘Cat’ ve ‘Dog’ isminde iki adet sınıf tanımlar.</a:t>
            </a:r>
          </a:p>
          <a:p>
            <a:pPr algn="l">
              <a:lnSpc>
                <a:spcPts val="3627"/>
              </a:lnSpc>
            </a:pPr>
            <a:r>
              <a:rPr lang="en-US" sz="2590">
                <a:solidFill>
                  <a:srgbClr val="000000"/>
                </a:solidFill>
                <a:latin typeface="HK Grotesk"/>
              </a:rPr>
              <a:t>15. kod satırında; veri setinde yer alan görüntüleri 64 piksel boyutuna ayarlamak için “image_size” isminde bir değişken tanımlar.</a:t>
            </a:r>
          </a:p>
          <a:p>
            <a:pPr algn="l">
              <a:lnSpc>
                <a:spcPts val="3627"/>
              </a:lnSpc>
            </a:pPr>
            <a:r>
              <a:rPr lang="en-US" sz="2590">
                <a:solidFill>
                  <a:srgbClr val="000000"/>
                </a:solidFill>
                <a:latin typeface="HK Grotesk"/>
              </a:rPr>
              <a:t>16. ve 17. kod satırlarında; giriş ve çıkış eğitim verileri saklamak için “X_train” ve “y_train” isminde boş bir dizi oluşturur.</a:t>
            </a:r>
          </a:p>
          <a:p>
            <a:pPr algn="l">
              <a:lnSpc>
                <a:spcPts val="3627"/>
              </a:lnSpc>
            </a:pPr>
            <a:r>
              <a:rPr lang="en-US" sz="2590">
                <a:solidFill>
                  <a:srgbClr val="000000"/>
                </a:solidFill>
                <a:latin typeface="HK Grotesk"/>
              </a:rPr>
              <a:t>18. ile 28. Kod satırları arasında iç içe for döngüleri kullanılarak veri setindeki kedi köpek resimlerini 64 piksel olarak X_train değişkenine, bu resimlerin sınıflarını ise y_train değişkenine aktarır. “try”, “except” yapısı kullanılarak veri setinde veri okumasında oluşabilecek problemlerin önüne geçilir.</a:t>
            </a:r>
          </a:p>
        </p:txBody>
      </p:sp>
      <p:sp>
        <p:nvSpPr>
          <p:cNvPr id="4" name="TextBox 4"/>
          <p:cNvSpPr txBox="1"/>
          <p:nvPr/>
        </p:nvSpPr>
        <p:spPr>
          <a:xfrm>
            <a:off x="326717" y="357269"/>
            <a:ext cx="10041221" cy="422276"/>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Merriweather"/>
              </a:rPr>
              <a:t>3. HAREKETE GEÇ</a:t>
            </a:r>
          </a:p>
        </p:txBody>
      </p:sp>
      <p:sp>
        <p:nvSpPr>
          <p:cNvPr id="5" name="TextBox 5"/>
          <p:cNvSpPr txBox="1"/>
          <p:nvPr/>
        </p:nvSpPr>
        <p:spPr>
          <a:xfrm>
            <a:off x="5347328" y="9023399"/>
            <a:ext cx="7414452" cy="422176"/>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Merriweather"/>
              </a:rPr>
              <a:t>Şekil 8.10. Veri setinden görüntülerin okunması</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3573707" y="5452763"/>
            <a:ext cx="11140586" cy="2569762"/>
          </a:xfrm>
          <a:custGeom>
            <a:avLst/>
            <a:gdLst/>
            <a:ahLst/>
            <a:cxnLst/>
            <a:rect l="l" t="t" r="r" b="b"/>
            <a:pathLst>
              <a:path w="11140586" h="2569762">
                <a:moveTo>
                  <a:pt x="0" y="0"/>
                </a:moveTo>
                <a:lnTo>
                  <a:pt x="11140586" y="0"/>
                </a:lnTo>
                <a:lnTo>
                  <a:pt x="11140586" y="2569762"/>
                </a:lnTo>
                <a:lnTo>
                  <a:pt x="0" y="2569762"/>
                </a:lnTo>
                <a:lnTo>
                  <a:pt x="0" y="0"/>
                </a:lnTo>
                <a:close/>
              </a:path>
            </a:pathLst>
          </a:custGeom>
          <a:blipFill>
            <a:blip r:embed="rId2"/>
            <a:stretch>
              <a:fillRect/>
            </a:stretch>
          </a:blipFill>
        </p:spPr>
      </p:sp>
      <p:sp>
        <p:nvSpPr>
          <p:cNvPr id="3" name="TextBox 3"/>
          <p:cNvSpPr txBox="1"/>
          <p:nvPr/>
        </p:nvSpPr>
        <p:spPr>
          <a:xfrm>
            <a:off x="1028700" y="1232847"/>
            <a:ext cx="16117074" cy="4104953"/>
          </a:xfrm>
          <a:prstGeom prst="rect">
            <a:avLst/>
          </a:prstGeom>
        </p:spPr>
        <p:txBody>
          <a:bodyPr lIns="0" tIns="0" rIns="0" bIns="0" rtlCol="0" anchor="t">
            <a:spAutoFit/>
          </a:bodyPr>
          <a:lstStyle/>
          <a:p>
            <a:pPr algn="l">
              <a:lnSpc>
                <a:spcPts val="3627"/>
              </a:lnSpc>
            </a:pPr>
            <a:r>
              <a:rPr lang="en-US" sz="2590">
                <a:solidFill>
                  <a:srgbClr val="000000"/>
                </a:solidFill>
                <a:latin typeface="HK Grotesk"/>
              </a:rPr>
              <a:t>Öğrenciler, Şekil 8.11’de gösterilen 30-39 kod satırları arasında okunan görüntüler üzerinde eğitim yapmak için veri hazırlama işlemini gerçekleştirir.</a:t>
            </a:r>
          </a:p>
          <a:p>
            <a:pPr algn="l">
              <a:lnSpc>
                <a:spcPts val="3627"/>
              </a:lnSpc>
            </a:pPr>
            <a:r>
              <a:rPr lang="en-US" sz="2590">
                <a:solidFill>
                  <a:srgbClr val="000000"/>
                </a:solidFill>
                <a:latin typeface="HK Grotesk"/>
              </a:rPr>
              <a:t>30. ve 31. Kod satırlarında liste şeklinde saklanan giriş ve çıkış değişkenlerine ait verileri “array” formatına çevirir.</a:t>
            </a:r>
          </a:p>
          <a:p>
            <a:pPr algn="l">
              <a:lnSpc>
                <a:spcPts val="3627"/>
              </a:lnSpc>
            </a:pPr>
            <a:r>
              <a:rPr lang="en-US" sz="2590">
                <a:solidFill>
                  <a:srgbClr val="000000"/>
                </a:solidFill>
                <a:latin typeface="HK Grotesk"/>
              </a:rPr>
              <a:t>32. kod satırında veri setini eğitim verisi %90, test verisini %10 olacak şekilde rastgele olarak böler.</a:t>
            </a:r>
          </a:p>
          <a:p>
            <a:pPr algn="l">
              <a:lnSpc>
                <a:spcPts val="3627"/>
              </a:lnSpc>
            </a:pPr>
            <a:r>
              <a:rPr lang="en-US" sz="2590">
                <a:solidFill>
                  <a:srgbClr val="000000"/>
                </a:solidFill>
                <a:latin typeface="HK Grotesk"/>
              </a:rPr>
              <a:t>33. ve 37. Kod satırlarında kodlama isminde bir fonksiyon oluşturarak metin olarak verilen (kedi, köpek) ifadeleri sayısal değere (0, 1) çevrir.</a:t>
            </a:r>
          </a:p>
          <a:p>
            <a:pPr algn="l">
              <a:lnSpc>
                <a:spcPts val="3627"/>
              </a:lnSpc>
            </a:pPr>
            <a:r>
              <a:rPr lang="en-US" sz="2590">
                <a:solidFill>
                  <a:srgbClr val="000000"/>
                </a:solidFill>
                <a:latin typeface="HK Grotesk"/>
              </a:rPr>
              <a:t>38. ve 39. Kod satırlarında ise kodlama ismindeki fonksiyon çağırılarak sayısal çıkış değerleri y_train ve y_test değişkenlerine aktarır.</a:t>
            </a:r>
          </a:p>
        </p:txBody>
      </p:sp>
      <p:sp>
        <p:nvSpPr>
          <p:cNvPr id="4" name="TextBox 4"/>
          <p:cNvSpPr txBox="1"/>
          <p:nvPr/>
        </p:nvSpPr>
        <p:spPr>
          <a:xfrm>
            <a:off x="326717" y="357269"/>
            <a:ext cx="10041221" cy="422276"/>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Merriweather"/>
              </a:rPr>
              <a:t>3. HAREKETE GEÇ</a:t>
            </a:r>
          </a:p>
        </p:txBody>
      </p:sp>
      <p:sp>
        <p:nvSpPr>
          <p:cNvPr id="5" name="TextBox 5"/>
          <p:cNvSpPr txBox="1"/>
          <p:nvPr/>
        </p:nvSpPr>
        <p:spPr>
          <a:xfrm>
            <a:off x="3063048" y="8089200"/>
            <a:ext cx="12161904" cy="422176"/>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Merriweather"/>
              </a:rPr>
              <a:t>Şekil 8.11. Görüntüler üzerinde eğitim yapmak için veri hazırlama kod satırları</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3655994" y="5708282"/>
            <a:ext cx="11166763" cy="1649970"/>
          </a:xfrm>
          <a:custGeom>
            <a:avLst/>
            <a:gdLst/>
            <a:ahLst/>
            <a:cxnLst/>
            <a:rect l="l" t="t" r="r" b="b"/>
            <a:pathLst>
              <a:path w="11166763" h="1649970">
                <a:moveTo>
                  <a:pt x="0" y="0"/>
                </a:moveTo>
                <a:lnTo>
                  <a:pt x="11166764" y="0"/>
                </a:lnTo>
                <a:lnTo>
                  <a:pt x="11166764" y="1649970"/>
                </a:lnTo>
                <a:lnTo>
                  <a:pt x="0" y="1649970"/>
                </a:lnTo>
                <a:lnTo>
                  <a:pt x="0" y="0"/>
                </a:lnTo>
                <a:close/>
              </a:path>
            </a:pathLst>
          </a:custGeom>
          <a:blipFill>
            <a:blip r:embed="rId2"/>
            <a:stretch>
              <a:fillRect/>
            </a:stretch>
          </a:blipFill>
        </p:spPr>
      </p:sp>
      <p:sp>
        <p:nvSpPr>
          <p:cNvPr id="3" name="TextBox 3"/>
          <p:cNvSpPr txBox="1"/>
          <p:nvPr/>
        </p:nvSpPr>
        <p:spPr>
          <a:xfrm>
            <a:off x="1028700" y="1232847"/>
            <a:ext cx="16117074" cy="4104953"/>
          </a:xfrm>
          <a:prstGeom prst="rect">
            <a:avLst/>
          </a:prstGeom>
        </p:spPr>
        <p:txBody>
          <a:bodyPr lIns="0" tIns="0" rIns="0" bIns="0" rtlCol="0" anchor="t">
            <a:spAutoFit/>
          </a:bodyPr>
          <a:lstStyle/>
          <a:p>
            <a:pPr algn="l">
              <a:lnSpc>
                <a:spcPts val="3627"/>
              </a:lnSpc>
            </a:pPr>
            <a:r>
              <a:rPr lang="en-US" sz="2590">
                <a:solidFill>
                  <a:srgbClr val="000000"/>
                </a:solidFill>
                <a:latin typeface="HK Grotesk"/>
              </a:rPr>
              <a:t>Öğrenciler, Şekil 8.12’de gösterilen 41-47 kod satırları arasında ResNet modelini tanımlar.</a:t>
            </a:r>
          </a:p>
          <a:p>
            <a:pPr algn="l">
              <a:lnSpc>
                <a:spcPts val="3627"/>
              </a:lnSpc>
            </a:pPr>
            <a:r>
              <a:rPr lang="en-US" sz="2590">
                <a:solidFill>
                  <a:srgbClr val="000000"/>
                </a:solidFill>
                <a:latin typeface="HK Grotesk"/>
              </a:rPr>
              <a:t>41. nolu kod satırında ResNet152V2 modeli için başlangıç ağırlıklarını (weights) ’imagenet’ ten alarak, “input_shape” değişkeni ile görüntülerin boyutlarını belirleyerek tanımlar.</a:t>
            </a:r>
          </a:p>
          <a:p>
            <a:pPr algn="l">
              <a:lnSpc>
                <a:spcPts val="3627"/>
              </a:lnSpc>
            </a:pPr>
            <a:r>
              <a:rPr lang="en-US" sz="2590">
                <a:solidFill>
                  <a:srgbClr val="000000"/>
                </a:solidFill>
                <a:latin typeface="HK Grotesk"/>
              </a:rPr>
              <a:t>42. kod satırında ResNet152V2 mimarisinin çıkış değerini belirler.</a:t>
            </a:r>
          </a:p>
          <a:p>
            <a:pPr algn="l">
              <a:lnSpc>
                <a:spcPts val="3627"/>
              </a:lnSpc>
            </a:pPr>
            <a:r>
              <a:rPr lang="en-US" sz="2590">
                <a:solidFill>
                  <a:srgbClr val="000000"/>
                </a:solidFill>
                <a:latin typeface="HK Grotesk"/>
              </a:rPr>
              <a:t>43. nolu kod satırında ResNet152V2 mimarisinde bir adet havuzlama katmanı eklenmiştir.</a:t>
            </a:r>
          </a:p>
          <a:p>
            <a:pPr algn="l">
              <a:lnSpc>
                <a:spcPts val="3627"/>
              </a:lnSpc>
            </a:pPr>
            <a:r>
              <a:rPr lang="en-US" sz="2590">
                <a:solidFill>
                  <a:srgbClr val="000000"/>
                </a:solidFill>
                <a:latin typeface="HK Grotesk"/>
              </a:rPr>
              <a:t>44. nolu kod satırında ResNet152V2 mimarisinde %50 oranında “Dropout” katmanı eklenmiştir.</a:t>
            </a:r>
          </a:p>
          <a:p>
            <a:pPr algn="l">
              <a:lnSpc>
                <a:spcPts val="3627"/>
              </a:lnSpc>
            </a:pPr>
            <a:r>
              <a:rPr lang="en-US" sz="2590">
                <a:solidFill>
                  <a:srgbClr val="000000"/>
                </a:solidFill>
                <a:latin typeface="HK Grotesk"/>
              </a:rPr>
              <a:t>45. nolu kod satırında çıkış katmanı tanımlanarak aktivasyon fonksiyonu “softmax” belirlenmiştir.</a:t>
            </a:r>
          </a:p>
          <a:p>
            <a:pPr algn="l">
              <a:lnSpc>
                <a:spcPts val="3627"/>
              </a:lnSpc>
            </a:pPr>
            <a:r>
              <a:rPr lang="en-US" sz="2590">
                <a:solidFill>
                  <a:srgbClr val="000000"/>
                </a:solidFill>
                <a:latin typeface="HK Grotesk"/>
              </a:rPr>
              <a:t>46. nolu kod satırında ResNet152V2 mimarisinin giriş ve çıkış parametreleri belirlenmiştir.</a:t>
            </a:r>
          </a:p>
          <a:p>
            <a:pPr algn="l">
              <a:lnSpc>
                <a:spcPts val="3627"/>
              </a:lnSpc>
            </a:pPr>
            <a:r>
              <a:rPr lang="en-US" sz="2590">
                <a:solidFill>
                  <a:srgbClr val="000000"/>
                </a:solidFill>
                <a:latin typeface="HK Grotesk"/>
              </a:rPr>
              <a:t>47. nolu kod satırında ise oluşturulan ResNet152V2 mimarisinin özeti konsol ekranında görüntülenmiştir.</a:t>
            </a:r>
          </a:p>
        </p:txBody>
      </p:sp>
      <p:sp>
        <p:nvSpPr>
          <p:cNvPr id="4" name="TextBox 4"/>
          <p:cNvSpPr txBox="1"/>
          <p:nvPr/>
        </p:nvSpPr>
        <p:spPr>
          <a:xfrm>
            <a:off x="326717" y="357269"/>
            <a:ext cx="10041221" cy="422276"/>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Merriweather"/>
              </a:rPr>
              <a:t>3. HAREKETE GEÇ</a:t>
            </a:r>
          </a:p>
        </p:txBody>
      </p:sp>
      <p:sp>
        <p:nvSpPr>
          <p:cNvPr id="5" name="TextBox 5"/>
          <p:cNvSpPr txBox="1"/>
          <p:nvPr/>
        </p:nvSpPr>
        <p:spPr>
          <a:xfrm>
            <a:off x="2870866" y="7456505"/>
            <a:ext cx="11951891" cy="422176"/>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Merriweather"/>
              </a:rPr>
              <a:t>Şekil 8.12. ResNet152V2 mimarisinin oluşturulması için kod ekran görüntüsü</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TextBox 2"/>
          <p:cNvSpPr txBox="1"/>
          <p:nvPr/>
        </p:nvSpPr>
        <p:spPr>
          <a:xfrm>
            <a:off x="1028700" y="871029"/>
            <a:ext cx="16117074" cy="5019088"/>
          </a:xfrm>
          <a:prstGeom prst="rect">
            <a:avLst/>
          </a:prstGeom>
        </p:spPr>
        <p:txBody>
          <a:bodyPr lIns="0" tIns="0" rIns="0" bIns="0" rtlCol="0" anchor="t">
            <a:spAutoFit/>
          </a:bodyPr>
          <a:lstStyle/>
          <a:p>
            <a:pPr algn="l">
              <a:lnSpc>
                <a:spcPts val="3627"/>
              </a:lnSpc>
            </a:pPr>
            <a:r>
              <a:rPr lang="en-US" sz="2590">
                <a:solidFill>
                  <a:srgbClr val="000000"/>
                </a:solidFill>
                <a:latin typeface="HK Grotesk"/>
              </a:rPr>
              <a:t>Öğrenciler kedi köpek görüntülerinin sınıflandırılması için oluşturmuş ResNet152V2 modelini eğitmek için Python kodlarını yazar. Şekil 8.13’te ekran görüntüsü verilmiştir.</a:t>
            </a:r>
          </a:p>
          <a:p>
            <a:pPr algn="l">
              <a:lnSpc>
                <a:spcPts val="3627"/>
              </a:lnSpc>
            </a:pPr>
            <a:r>
              <a:rPr lang="en-US" sz="2590">
                <a:solidFill>
                  <a:srgbClr val="000000"/>
                </a:solidFill>
                <a:latin typeface="HK Grotesk"/>
              </a:rPr>
              <a:t>49. nolu kod satırında modelin kayıp değerleri “categorical_crossentropy”, optimizasyon yöntemi olarak “adam” ve değerlendirme metriği olarak da “accuracy” olarak belirler.</a:t>
            </a:r>
          </a:p>
          <a:p>
            <a:pPr algn="l">
              <a:lnSpc>
                <a:spcPts val="3627"/>
              </a:lnSpc>
            </a:pPr>
            <a:r>
              <a:rPr lang="en-US" sz="2590">
                <a:solidFill>
                  <a:srgbClr val="000000"/>
                </a:solidFill>
                <a:latin typeface="HK Grotesk"/>
              </a:rPr>
              <a:t>50. nolu kod satırında ResNet152V2 modelini “X_train” giriş ve “y_train” çıkış parametrelerine göre eğitir. Burada doğrulama verisini %10, epoch sayısını (eğitim sayısı) =5 ve her bir eğitimde alınacak olan veri sayısını (batch_size) 64 olarak belirler.</a:t>
            </a:r>
          </a:p>
          <a:p>
            <a:pPr algn="l">
              <a:lnSpc>
                <a:spcPts val="3627"/>
              </a:lnSpc>
            </a:pPr>
            <a:r>
              <a:rPr lang="en-US" sz="2590">
                <a:solidFill>
                  <a:srgbClr val="000000"/>
                </a:solidFill>
                <a:latin typeface="HK Grotesk"/>
              </a:rPr>
              <a:t>52. nolu kod satırında ResNet152V2 modelinde, eğitimden elde edilen sonuçların test verisi üzerinde doğruluğu test edilir.</a:t>
            </a:r>
          </a:p>
          <a:p>
            <a:pPr algn="l">
              <a:lnSpc>
                <a:spcPts val="3627"/>
              </a:lnSpc>
            </a:pPr>
            <a:r>
              <a:rPr lang="en-US" sz="2590">
                <a:solidFill>
                  <a:srgbClr val="000000"/>
                </a:solidFill>
                <a:latin typeface="HK Grotesk"/>
              </a:rPr>
              <a:t>53. ve 54. nolu kod satırlarında test verisinden elde edilen sonuçlara göre tahmin ve test verilerini değerlendirmek için aynı formata getirilmesi sağlanır.</a:t>
            </a:r>
          </a:p>
        </p:txBody>
      </p:sp>
      <p:sp>
        <p:nvSpPr>
          <p:cNvPr id="3" name="Freeform 3"/>
          <p:cNvSpPr/>
          <p:nvPr/>
        </p:nvSpPr>
        <p:spPr>
          <a:xfrm>
            <a:off x="3630200" y="6182489"/>
            <a:ext cx="10914075" cy="1709818"/>
          </a:xfrm>
          <a:custGeom>
            <a:avLst/>
            <a:gdLst/>
            <a:ahLst/>
            <a:cxnLst/>
            <a:rect l="l" t="t" r="r" b="b"/>
            <a:pathLst>
              <a:path w="10914075" h="1709818">
                <a:moveTo>
                  <a:pt x="0" y="0"/>
                </a:moveTo>
                <a:lnTo>
                  <a:pt x="10914074" y="0"/>
                </a:lnTo>
                <a:lnTo>
                  <a:pt x="10914074" y="1709818"/>
                </a:lnTo>
                <a:lnTo>
                  <a:pt x="0" y="1709818"/>
                </a:lnTo>
                <a:lnTo>
                  <a:pt x="0" y="0"/>
                </a:lnTo>
                <a:close/>
              </a:path>
            </a:pathLst>
          </a:custGeom>
          <a:blipFill>
            <a:blip r:embed="rId2"/>
            <a:stretch>
              <a:fillRect/>
            </a:stretch>
          </a:blipFill>
        </p:spPr>
      </p:sp>
      <p:sp>
        <p:nvSpPr>
          <p:cNvPr id="4" name="TextBox 4"/>
          <p:cNvSpPr txBox="1"/>
          <p:nvPr/>
        </p:nvSpPr>
        <p:spPr>
          <a:xfrm>
            <a:off x="326717" y="357269"/>
            <a:ext cx="10041221" cy="422176"/>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Merriweather"/>
              </a:rPr>
              <a:t>4.Yürüt</a:t>
            </a:r>
          </a:p>
        </p:txBody>
      </p:sp>
      <p:sp>
        <p:nvSpPr>
          <p:cNvPr id="5" name="TextBox 5"/>
          <p:cNvSpPr txBox="1"/>
          <p:nvPr/>
        </p:nvSpPr>
        <p:spPr>
          <a:xfrm>
            <a:off x="3108854" y="8139957"/>
            <a:ext cx="12070292" cy="422176"/>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Merriweather"/>
              </a:rPr>
              <a:t>Şekil 8.13. ResNet152V2 modelinin eğitim ve tahmin için kod ekran görüntüsü</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3444485" y="4652706"/>
            <a:ext cx="11285503" cy="1007888"/>
          </a:xfrm>
          <a:custGeom>
            <a:avLst/>
            <a:gdLst/>
            <a:ahLst/>
            <a:cxnLst/>
            <a:rect l="l" t="t" r="r" b="b"/>
            <a:pathLst>
              <a:path w="11285503" h="1007888">
                <a:moveTo>
                  <a:pt x="0" y="0"/>
                </a:moveTo>
                <a:lnTo>
                  <a:pt x="11285503" y="0"/>
                </a:lnTo>
                <a:lnTo>
                  <a:pt x="11285503" y="1007887"/>
                </a:lnTo>
                <a:lnTo>
                  <a:pt x="0" y="1007887"/>
                </a:lnTo>
                <a:lnTo>
                  <a:pt x="0" y="0"/>
                </a:lnTo>
                <a:close/>
              </a:path>
            </a:pathLst>
          </a:custGeom>
          <a:blipFill>
            <a:blip r:embed="rId2"/>
            <a:stretch>
              <a:fillRect/>
            </a:stretch>
          </a:blipFill>
        </p:spPr>
      </p:sp>
      <p:sp>
        <p:nvSpPr>
          <p:cNvPr id="3" name="TextBox 3"/>
          <p:cNvSpPr txBox="1"/>
          <p:nvPr/>
        </p:nvSpPr>
        <p:spPr>
          <a:xfrm>
            <a:off x="1028700" y="1547349"/>
            <a:ext cx="16117074" cy="2276682"/>
          </a:xfrm>
          <a:prstGeom prst="rect">
            <a:avLst/>
          </a:prstGeom>
        </p:spPr>
        <p:txBody>
          <a:bodyPr lIns="0" tIns="0" rIns="0" bIns="0" rtlCol="0" anchor="t">
            <a:spAutoFit/>
          </a:bodyPr>
          <a:lstStyle/>
          <a:p>
            <a:pPr algn="l">
              <a:lnSpc>
                <a:spcPts val="3627"/>
              </a:lnSpc>
            </a:pPr>
            <a:r>
              <a:rPr lang="en-US" sz="2590">
                <a:solidFill>
                  <a:srgbClr val="000000"/>
                </a:solidFill>
                <a:latin typeface="HK Grotesk"/>
              </a:rPr>
              <a:t>Öğrenciler, kedi ve köpek olmak üzere ikili sınıfa ait derin öğrenme ResNet152V2 modelin</a:t>
            </a:r>
          </a:p>
          <a:p>
            <a:pPr algn="l">
              <a:lnSpc>
                <a:spcPts val="3627"/>
              </a:lnSpc>
            </a:pPr>
            <a:r>
              <a:rPr lang="en-US" sz="2590">
                <a:solidFill>
                  <a:srgbClr val="000000"/>
                </a:solidFill>
                <a:latin typeface="HK Grotesk"/>
              </a:rPr>
              <a:t>sonuçlarına Şekil 8.14’te verilen kod satırlarını kullanarak karar verir.</a:t>
            </a:r>
          </a:p>
          <a:p>
            <a:pPr algn="l">
              <a:lnSpc>
                <a:spcPts val="3627"/>
              </a:lnSpc>
            </a:pPr>
            <a:r>
              <a:rPr lang="en-US" sz="2590">
                <a:solidFill>
                  <a:srgbClr val="000000"/>
                </a:solidFill>
                <a:latin typeface="HK Grotesk"/>
              </a:rPr>
              <a:t>56 nolu kod satırında test verilerinden elde edilen sınıflandırma sonuçlarını konsol ekranında görüntüler.</a:t>
            </a:r>
          </a:p>
          <a:p>
            <a:pPr algn="l">
              <a:lnSpc>
                <a:spcPts val="3627"/>
              </a:lnSpc>
            </a:pPr>
            <a:r>
              <a:rPr lang="en-US" sz="2590">
                <a:solidFill>
                  <a:srgbClr val="000000"/>
                </a:solidFill>
                <a:latin typeface="HK Grotesk"/>
              </a:rPr>
              <a:t>57–59 nolu kod satırlarında ise karmaşıklık matrisi sonuçlarını ekranda görüntüler. Elde edilen karmaşıklık matrisi Şekil 8.15’te gösterilmiştir. Model doğruluğu %67 elde edilmiştir.</a:t>
            </a:r>
          </a:p>
        </p:txBody>
      </p:sp>
      <p:sp>
        <p:nvSpPr>
          <p:cNvPr id="4" name="TextBox 4"/>
          <p:cNvSpPr txBox="1"/>
          <p:nvPr/>
        </p:nvSpPr>
        <p:spPr>
          <a:xfrm>
            <a:off x="326717" y="357269"/>
            <a:ext cx="10041221" cy="422176"/>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Merriweather"/>
              </a:rPr>
              <a:t>5.Karar Ver</a:t>
            </a:r>
          </a:p>
        </p:txBody>
      </p:sp>
      <p:sp>
        <p:nvSpPr>
          <p:cNvPr id="5" name="TextBox 5"/>
          <p:cNvSpPr txBox="1"/>
          <p:nvPr/>
        </p:nvSpPr>
        <p:spPr>
          <a:xfrm>
            <a:off x="1449771" y="5883487"/>
            <a:ext cx="15388458" cy="365694"/>
          </a:xfrm>
          <a:prstGeom prst="rect">
            <a:avLst/>
          </a:prstGeom>
        </p:spPr>
        <p:txBody>
          <a:bodyPr lIns="0" tIns="0" rIns="0" bIns="0" rtlCol="0" anchor="t">
            <a:spAutoFit/>
          </a:bodyPr>
          <a:lstStyle/>
          <a:p>
            <a:pPr algn="ctr">
              <a:lnSpc>
                <a:spcPts val="2939"/>
              </a:lnSpc>
              <a:spcBef>
                <a:spcPct val="0"/>
              </a:spcBef>
            </a:pPr>
            <a:r>
              <a:rPr lang="en-US" sz="2099">
                <a:solidFill>
                  <a:srgbClr val="000000"/>
                </a:solidFill>
                <a:latin typeface="Merriweather"/>
              </a:rPr>
              <a:t>Şekil 8.14. ResNet152V2 modelinden elde edilen sonuçların gösterimine ait kod ekran görüntüsü</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1417455" y="1236251"/>
            <a:ext cx="7399541" cy="2484132"/>
          </a:xfrm>
          <a:custGeom>
            <a:avLst/>
            <a:gdLst/>
            <a:ahLst/>
            <a:cxnLst/>
            <a:rect l="l" t="t" r="r" b="b"/>
            <a:pathLst>
              <a:path w="7399541" h="2484132">
                <a:moveTo>
                  <a:pt x="0" y="0"/>
                </a:moveTo>
                <a:lnTo>
                  <a:pt x="7399541" y="0"/>
                </a:lnTo>
                <a:lnTo>
                  <a:pt x="7399541" y="2484131"/>
                </a:lnTo>
                <a:lnTo>
                  <a:pt x="0" y="2484131"/>
                </a:lnTo>
                <a:lnTo>
                  <a:pt x="0" y="0"/>
                </a:lnTo>
                <a:close/>
              </a:path>
            </a:pathLst>
          </a:custGeom>
          <a:blipFill>
            <a:blip r:embed="rId2"/>
            <a:stretch>
              <a:fillRect/>
            </a:stretch>
          </a:blipFill>
        </p:spPr>
      </p:sp>
      <p:sp>
        <p:nvSpPr>
          <p:cNvPr id="3" name="Freeform 3"/>
          <p:cNvSpPr/>
          <p:nvPr/>
        </p:nvSpPr>
        <p:spPr>
          <a:xfrm>
            <a:off x="1108822" y="3895206"/>
            <a:ext cx="8016807" cy="4764919"/>
          </a:xfrm>
          <a:custGeom>
            <a:avLst/>
            <a:gdLst/>
            <a:ahLst/>
            <a:cxnLst/>
            <a:rect l="l" t="t" r="r" b="b"/>
            <a:pathLst>
              <a:path w="8016807" h="4764919">
                <a:moveTo>
                  <a:pt x="0" y="0"/>
                </a:moveTo>
                <a:lnTo>
                  <a:pt x="8016807" y="0"/>
                </a:lnTo>
                <a:lnTo>
                  <a:pt x="8016807" y="4764920"/>
                </a:lnTo>
                <a:lnTo>
                  <a:pt x="0" y="4764920"/>
                </a:lnTo>
                <a:lnTo>
                  <a:pt x="0" y="0"/>
                </a:lnTo>
                <a:close/>
              </a:path>
            </a:pathLst>
          </a:custGeom>
          <a:blipFill>
            <a:blip r:embed="rId3"/>
            <a:stretch>
              <a:fillRect/>
            </a:stretch>
          </a:blipFill>
        </p:spPr>
      </p:sp>
      <p:sp>
        <p:nvSpPr>
          <p:cNvPr id="4" name="TextBox 4"/>
          <p:cNvSpPr txBox="1"/>
          <p:nvPr/>
        </p:nvSpPr>
        <p:spPr>
          <a:xfrm>
            <a:off x="326717" y="357269"/>
            <a:ext cx="10041221" cy="422176"/>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Merriweather"/>
              </a:rPr>
              <a:t>5.Karar Ver</a:t>
            </a:r>
          </a:p>
        </p:txBody>
      </p:sp>
      <p:sp>
        <p:nvSpPr>
          <p:cNvPr id="5" name="TextBox 5"/>
          <p:cNvSpPr txBox="1"/>
          <p:nvPr/>
        </p:nvSpPr>
        <p:spPr>
          <a:xfrm>
            <a:off x="0" y="8836124"/>
            <a:ext cx="10160622" cy="422176"/>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Merriweather"/>
              </a:rPr>
              <a:t>Şekil 8.15. Karmaşıklık matrisi görüntülemeleri</a:t>
            </a:r>
          </a:p>
        </p:txBody>
      </p:sp>
      <p:sp>
        <p:nvSpPr>
          <p:cNvPr id="6" name="TextBox 6"/>
          <p:cNvSpPr txBox="1"/>
          <p:nvPr/>
        </p:nvSpPr>
        <p:spPr>
          <a:xfrm>
            <a:off x="9680130" y="1665847"/>
            <a:ext cx="8313672" cy="1586840"/>
          </a:xfrm>
          <a:prstGeom prst="rect">
            <a:avLst/>
          </a:prstGeom>
        </p:spPr>
        <p:txBody>
          <a:bodyPr lIns="0" tIns="0" rIns="0" bIns="0" rtlCol="0" anchor="t">
            <a:spAutoFit/>
          </a:bodyPr>
          <a:lstStyle/>
          <a:p>
            <a:pPr algn="l">
              <a:lnSpc>
                <a:spcPts val="3188"/>
              </a:lnSpc>
              <a:spcBef>
                <a:spcPct val="0"/>
              </a:spcBef>
            </a:pPr>
            <a:r>
              <a:rPr lang="en-US" sz="2277">
                <a:solidFill>
                  <a:srgbClr val="000000"/>
                </a:solidFill>
                <a:latin typeface="Merriweather"/>
              </a:rPr>
              <a:t>Verilen kedi köpek görüntü sınıflarını eğitirken derin öğrenme ResNet152V2 mimarisindeki Python kodlarında, epochs ve batch_size değerlerini değiştirerek sonuçları öğrenciler ile tartışın.</a:t>
            </a:r>
          </a:p>
        </p:txBody>
      </p:sp>
      <p:sp>
        <p:nvSpPr>
          <p:cNvPr id="7" name="TextBox 7"/>
          <p:cNvSpPr txBox="1"/>
          <p:nvPr/>
        </p:nvSpPr>
        <p:spPr>
          <a:xfrm>
            <a:off x="9680130" y="4477801"/>
            <a:ext cx="8313672" cy="4047676"/>
          </a:xfrm>
          <a:prstGeom prst="rect">
            <a:avLst/>
          </a:prstGeom>
        </p:spPr>
        <p:txBody>
          <a:bodyPr lIns="0" tIns="0" rIns="0" bIns="0" rtlCol="0" anchor="t">
            <a:spAutoFit/>
          </a:bodyPr>
          <a:lstStyle/>
          <a:p>
            <a:pPr algn="l">
              <a:lnSpc>
                <a:spcPts val="2944"/>
              </a:lnSpc>
              <a:spcBef>
                <a:spcPct val="0"/>
              </a:spcBef>
            </a:pPr>
            <a:r>
              <a:rPr lang="en-US" sz="2103">
                <a:solidFill>
                  <a:srgbClr val="000000"/>
                </a:solidFill>
                <a:latin typeface="Merriweather"/>
              </a:rPr>
              <a:t>1. Hafta’da Python yapay zekâ kütüphaneleri içerisinde hazır olarak bulunan “İRİS ÇİÇEĞİ” uygulamasını gerçekleştirirken, 3. Hafta’da Python yapay zekâ kütüphanelerinde hazır bir veri seti olarak bulunmayan açık erişimli internet sitesinden alınan “ARAÇ ÖZELLİKLERİ” “car.csv” dosyası üzerinden iki farklı yapay zekâ uygulaması gerçekleştirmiştir. Böylece hem Python içerisinde gömülü veri seti ile gömülü olmayan veri seti üzerinde uygulama yapma imkânı olmuştur. 8. Haftada ise gömülü olmayan açık erişimli internet sitesinden alınan büyük veri tabanlı bir veri seti ile görüntülerin sınıflandırma işlemi gerçekleştirilmiştir.</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TextBox 2"/>
          <p:cNvSpPr txBox="1"/>
          <p:nvPr/>
        </p:nvSpPr>
        <p:spPr>
          <a:xfrm>
            <a:off x="1028700" y="4813266"/>
            <a:ext cx="9623459" cy="1340251"/>
          </a:xfrm>
          <a:prstGeom prst="rect">
            <a:avLst/>
          </a:prstGeom>
        </p:spPr>
        <p:txBody>
          <a:bodyPr lIns="0" tIns="0" rIns="0" bIns="0" rtlCol="0" anchor="t">
            <a:spAutoFit/>
          </a:bodyPr>
          <a:lstStyle/>
          <a:p>
            <a:pPr marL="0" lvl="0" indent="0" algn="l">
              <a:lnSpc>
                <a:spcPts val="10015"/>
              </a:lnSpc>
            </a:pPr>
            <a:r>
              <a:rPr lang="en-US" sz="10015" spc="-420">
                <a:solidFill>
                  <a:srgbClr val="3139A8"/>
                </a:solidFill>
                <a:latin typeface="Be Vietnam Ultra-Bold"/>
              </a:rPr>
              <a:t>ILAVE ETKINLIK</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TextBox 2"/>
          <p:cNvSpPr txBox="1"/>
          <p:nvPr/>
        </p:nvSpPr>
        <p:spPr>
          <a:xfrm>
            <a:off x="933324" y="1873780"/>
            <a:ext cx="11552579" cy="5919707"/>
          </a:xfrm>
          <a:prstGeom prst="rect">
            <a:avLst/>
          </a:prstGeom>
        </p:spPr>
        <p:txBody>
          <a:bodyPr lIns="0" tIns="0" rIns="0" bIns="0" rtlCol="0" anchor="t">
            <a:spAutoFit/>
          </a:bodyPr>
          <a:lstStyle/>
          <a:p>
            <a:pPr algn="l">
              <a:lnSpc>
                <a:spcPts val="2932"/>
              </a:lnSpc>
            </a:pPr>
            <a:r>
              <a:rPr lang="en-US" sz="2094" dirty="0" err="1">
                <a:solidFill>
                  <a:srgbClr val="000000"/>
                </a:solidFill>
                <a:latin typeface="HK Grotesk"/>
              </a:rPr>
              <a:t>Beyin</a:t>
            </a:r>
            <a:r>
              <a:rPr lang="en-US" sz="2094" dirty="0">
                <a:solidFill>
                  <a:srgbClr val="000000"/>
                </a:solidFill>
                <a:latin typeface="HK Grotesk"/>
              </a:rPr>
              <a:t> </a:t>
            </a:r>
            <a:r>
              <a:rPr lang="en-US" sz="2094" dirty="0" err="1">
                <a:solidFill>
                  <a:srgbClr val="000000"/>
                </a:solidFill>
                <a:latin typeface="HK Grotesk"/>
              </a:rPr>
              <a:t>tümörü</a:t>
            </a:r>
            <a:r>
              <a:rPr lang="en-US" sz="2094" dirty="0">
                <a:solidFill>
                  <a:srgbClr val="000000"/>
                </a:solidFill>
                <a:latin typeface="HK Grotesk"/>
              </a:rPr>
              <a:t>, </a:t>
            </a:r>
            <a:r>
              <a:rPr lang="en-US" sz="2094" dirty="0" err="1">
                <a:solidFill>
                  <a:srgbClr val="000000"/>
                </a:solidFill>
                <a:latin typeface="HK Grotesk"/>
              </a:rPr>
              <a:t>çocuklar</a:t>
            </a:r>
            <a:r>
              <a:rPr lang="en-US" sz="2094" dirty="0">
                <a:solidFill>
                  <a:srgbClr val="000000"/>
                </a:solidFill>
                <a:latin typeface="HK Grotesk"/>
              </a:rPr>
              <a:t> </a:t>
            </a:r>
            <a:r>
              <a:rPr lang="en-US" sz="2094" dirty="0" err="1">
                <a:solidFill>
                  <a:srgbClr val="000000"/>
                </a:solidFill>
                <a:latin typeface="HK Grotesk"/>
              </a:rPr>
              <a:t>ve</a:t>
            </a:r>
            <a:r>
              <a:rPr lang="en-US" sz="2094" dirty="0">
                <a:solidFill>
                  <a:srgbClr val="000000"/>
                </a:solidFill>
                <a:latin typeface="HK Grotesk"/>
              </a:rPr>
              <a:t> </a:t>
            </a:r>
            <a:r>
              <a:rPr lang="en-US" sz="2094" dirty="0" err="1">
                <a:solidFill>
                  <a:srgbClr val="000000"/>
                </a:solidFill>
                <a:latin typeface="HK Grotesk"/>
              </a:rPr>
              <a:t>yetişkinler</a:t>
            </a:r>
            <a:r>
              <a:rPr lang="en-US" sz="2094" dirty="0">
                <a:solidFill>
                  <a:srgbClr val="000000"/>
                </a:solidFill>
                <a:latin typeface="HK Grotesk"/>
              </a:rPr>
              <a:t> </a:t>
            </a:r>
            <a:r>
              <a:rPr lang="en-US" sz="2094" dirty="0" err="1">
                <a:solidFill>
                  <a:srgbClr val="000000"/>
                </a:solidFill>
                <a:latin typeface="HK Grotesk"/>
              </a:rPr>
              <a:t>arasında</a:t>
            </a:r>
            <a:r>
              <a:rPr lang="en-US" sz="2094" dirty="0">
                <a:solidFill>
                  <a:srgbClr val="000000"/>
                </a:solidFill>
                <a:latin typeface="HK Grotesk"/>
              </a:rPr>
              <a:t> </a:t>
            </a:r>
            <a:r>
              <a:rPr lang="en-US" sz="2094" dirty="0" err="1">
                <a:solidFill>
                  <a:srgbClr val="000000"/>
                </a:solidFill>
                <a:latin typeface="HK Grotesk"/>
              </a:rPr>
              <a:t>ölümcül</a:t>
            </a:r>
            <a:r>
              <a:rPr lang="en-US" sz="2094" dirty="0">
                <a:solidFill>
                  <a:srgbClr val="000000"/>
                </a:solidFill>
                <a:latin typeface="HK Grotesk"/>
              </a:rPr>
              <a:t> </a:t>
            </a:r>
            <a:r>
              <a:rPr lang="en-US" sz="2094" dirty="0" err="1">
                <a:solidFill>
                  <a:srgbClr val="000000"/>
                </a:solidFill>
                <a:latin typeface="HK Grotesk"/>
              </a:rPr>
              <a:t>hastalıklardan</a:t>
            </a:r>
            <a:r>
              <a:rPr lang="en-US" sz="2094" dirty="0">
                <a:solidFill>
                  <a:srgbClr val="000000"/>
                </a:solidFill>
                <a:latin typeface="HK Grotesk"/>
              </a:rPr>
              <a:t> </a:t>
            </a:r>
            <a:r>
              <a:rPr lang="en-US" sz="2094" dirty="0" err="1">
                <a:solidFill>
                  <a:srgbClr val="000000"/>
                </a:solidFill>
                <a:latin typeface="HK Grotesk"/>
              </a:rPr>
              <a:t>biri</a:t>
            </a:r>
            <a:r>
              <a:rPr lang="en-US" sz="2094" dirty="0">
                <a:solidFill>
                  <a:srgbClr val="000000"/>
                </a:solidFill>
                <a:latin typeface="HK Grotesk"/>
              </a:rPr>
              <a:t> </a:t>
            </a:r>
            <a:r>
              <a:rPr lang="en-US" sz="2094" dirty="0" err="1">
                <a:solidFill>
                  <a:srgbClr val="000000"/>
                </a:solidFill>
                <a:latin typeface="HK Grotesk"/>
              </a:rPr>
              <a:t>olarak</a:t>
            </a:r>
            <a:r>
              <a:rPr lang="en-US" sz="2094" dirty="0">
                <a:solidFill>
                  <a:srgbClr val="000000"/>
                </a:solidFill>
                <a:latin typeface="HK Grotesk"/>
              </a:rPr>
              <a:t> </a:t>
            </a:r>
            <a:r>
              <a:rPr lang="en-US" sz="2094" dirty="0" err="1">
                <a:solidFill>
                  <a:srgbClr val="000000"/>
                </a:solidFill>
                <a:latin typeface="HK Grotesk"/>
              </a:rPr>
              <a:t>kabul</a:t>
            </a:r>
            <a:r>
              <a:rPr lang="en-US" sz="2094" dirty="0">
                <a:solidFill>
                  <a:srgbClr val="000000"/>
                </a:solidFill>
                <a:latin typeface="HK Grotesk"/>
              </a:rPr>
              <a:t> </a:t>
            </a:r>
            <a:r>
              <a:rPr lang="en-US" sz="2094" dirty="0" err="1">
                <a:solidFill>
                  <a:srgbClr val="000000"/>
                </a:solidFill>
                <a:latin typeface="HK Grotesk"/>
              </a:rPr>
              <a:t>edilir</a:t>
            </a:r>
            <a:r>
              <a:rPr lang="en-US" sz="2094" dirty="0">
                <a:solidFill>
                  <a:srgbClr val="000000"/>
                </a:solidFill>
                <a:latin typeface="HK Grotesk"/>
              </a:rPr>
              <a:t>. Her </a:t>
            </a:r>
            <a:r>
              <a:rPr lang="en-US" sz="2094" dirty="0" err="1">
                <a:solidFill>
                  <a:srgbClr val="000000"/>
                </a:solidFill>
                <a:latin typeface="HK Grotesk"/>
              </a:rPr>
              <a:t>yıl</a:t>
            </a:r>
            <a:r>
              <a:rPr lang="en-US" sz="2094" dirty="0">
                <a:solidFill>
                  <a:srgbClr val="000000"/>
                </a:solidFill>
                <a:latin typeface="HK Grotesk"/>
              </a:rPr>
              <a:t> </a:t>
            </a:r>
            <a:r>
              <a:rPr lang="en-US" sz="2094" dirty="0" err="1">
                <a:solidFill>
                  <a:srgbClr val="000000"/>
                </a:solidFill>
                <a:latin typeface="HK Grotesk"/>
              </a:rPr>
              <a:t>yaklaşık</a:t>
            </a:r>
            <a:r>
              <a:rPr lang="en-US" sz="2094" dirty="0">
                <a:solidFill>
                  <a:srgbClr val="000000"/>
                </a:solidFill>
                <a:latin typeface="HK Grotesk"/>
              </a:rPr>
              <a:t> 11.700 </a:t>
            </a:r>
            <a:r>
              <a:rPr lang="en-US" sz="2094" dirty="0" err="1">
                <a:solidFill>
                  <a:srgbClr val="000000"/>
                </a:solidFill>
                <a:latin typeface="HK Grotesk"/>
              </a:rPr>
              <a:t>kişiye</a:t>
            </a:r>
            <a:r>
              <a:rPr lang="en-US" sz="2094" dirty="0">
                <a:solidFill>
                  <a:srgbClr val="000000"/>
                </a:solidFill>
                <a:latin typeface="HK Grotesk"/>
              </a:rPr>
              <a:t> </a:t>
            </a:r>
            <a:r>
              <a:rPr lang="en-US" sz="2094" dirty="0" err="1">
                <a:solidFill>
                  <a:srgbClr val="000000"/>
                </a:solidFill>
                <a:latin typeface="HK Grotesk"/>
              </a:rPr>
              <a:t>beyin</a:t>
            </a:r>
            <a:r>
              <a:rPr lang="en-US" sz="2094" dirty="0">
                <a:solidFill>
                  <a:srgbClr val="000000"/>
                </a:solidFill>
                <a:latin typeface="HK Grotesk"/>
              </a:rPr>
              <a:t> </a:t>
            </a:r>
            <a:r>
              <a:rPr lang="en-US" sz="2094" dirty="0" err="1">
                <a:solidFill>
                  <a:srgbClr val="000000"/>
                </a:solidFill>
                <a:latin typeface="HK Grotesk"/>
              </a:rPr>
              <a:t>tümörü</a:t>
            </a:r>
            <a:r>
              <a:rPr lang="en-US" sz="2094" dirty="0">
                <a:solidFill>
                  <a:srgbClr val="000000"/>
                </a:solidFill>
                <a:latin typeface="HK Grotesk"/>
              </a:rPr>
              <a:t> </a:t>
            </a:r>
            <a:r>
              <a:rPr lang="en-US" sz="2094" dirty="0" err="1">
                <a:solidFill>
                  <a:srgbClr val="000000"/>
                </a:solidFill>
                <a:latin typeface="HK Grotesk"/>
              </a:rPr>
              <a:t>teşhisi</a:t>
            </a:r>
            <a:r>
              <a:rPr lang="en-US" sz="2094" dirty="0">
                <a:solidFill>
                  <a:srgbClr val="000000"/>
                </a:solidFill>
                <a:latin typeface="HK Grotesk"/>
              </a:rPr>
              <a:t> </a:t>
            </a:r>
            <a:r>
              <a:rPr lang="en-US" sz="2094" dirty="0" err="1">
                <a:solidFill>
                  <a:srgbClr val="000000"/>
                </a:solidFill>
                <a:latin typeface="HK Grotesk"/>
              </a:rPr>
              <a:t>konulmaktadır</a:t>
            </a:r>
            <a:r>
              <a:rPr lang="en-US" sz="2094" dirty="0">
                <a:solidFill>
                  <a:srgbClr val="000000"/>
                </a:solidFill>
                <a:latin typeface="HK Grotesk"/>
              </a:rPr>
              <a:t>. </a:t>
            </a:r>
            <a:r>
              <a:rPr lang="en-US" sz="2094" dirty="0" err="1">
                <a:solidFill>
                  <a:srgbClr val="000000"/>
                </a:solidFill>
                <a:latin typeface="HK Grotesk"/>
              </a:rPr>
              <a:t>Beyin</a:t>
            </a:r>
            <a:r>
              <a:rPr lang="en-US" sz="2094" dirty="0">
                <a:solidFill>
                  <a:srgbClr val="000000"/>
                </a:solidFill>
                <a:latin typeface="HK Grotesk"/>
              </a:rPr>
              <a:t> </a:t>
            </a:r>
            <a:r>
              <a:rPr lang="en-US" sz="2094" dirty="0" err="1">
                <a:solidFill>
                  <a:srgbClr val="000000"/>
                </a:solidFill>
                <a:latin typeface="HK Grotesk"/>
              </a:rPr>
              <a:t>tümörü</a:t>
            </a:r>
            <a:r>
              <a:rPr lang="en-US" sz="2094" dirty="0">
                <a:solidFill>
                  <a:srgbClr val="000000"/>
                </a:solidFill>
                <a:latin typeface="HK Grotesk"/>
              </a:rPr>
              <a:t> </a:t>
            </a:r>
            <a:r>
              <a:rPr lang="en-US" sz="2094" dirty="0" err="1">
                <a:solidFill>
                  <a:srgbClr val="000000"/>
                </a:solidFill>
                <a:latin typeface="HK Grotesk"/>
              </a:rPr>
              <a:t>olan</a:t>
            </a:r>
            <a:r>
              <a:rPr lang="en-US" sz="2094" dirty="0">
                <a:solidFill>
                  <a:srgbClr val="000000"/>
                </a:solidFill>
                <a:latin typeface="HK Grotesk"/>
              </a:rPr>
              <a:t> </a:t>
            </a:r>
            <a:r>
              <a:rPr lang="en-US" sz="2094" dirty="0" err="1">
                <a:solidFill>
                  <a:srgbClr val="000000"/>
                </a:solidFill>
                <a:latin typeface="HK Grotesk"/>
              </a:rPr>
              <a:t>kişiler</a:t>
            </a:r>
            <a:r>
              <a:rPr lang="en-US" sz="2094" dirty="0">
                <a:solidFill>
                  <a:srgbClr val="000000"/>
                </a:solidFill>
                <a:latin typeface="HK Grotesk"/>
              </a:rPr>
              <a:t> </a:t>
            </a:r>
            <a:r>
              <a:rPr lang="en-US" sz="2094" dirty="0" err="1">
                <a:solidFill>
                  <a:srgbClr val="000000"/>
                </a:solidFill>
                <a:latin typeface="HK Grotesk"/>
              </a:rPr>
              <a:t>için</a:t>
            </a:r>
            <a:r>
              <a:rPr lang="en-US" sz="2094" dirty="0">
                <a:solidFill>
                  <a:srgbClr val="000000"/>
                </a:solidFill>
                <a:latin typeface="HK Grotesk"/>
              </a:rPr>
              <a:t> </a:t>
            </a:r>
            <a:r>
              <a:rPr lang="en-US" sz="2094" dirty="0" err="1">
                <a:solidFill>
                  <a:srgbClr val="000000"/>
                </a:solidFill>
                <a:latin typeface="HK Grotesk"/>
              </a:rPr>
              <a:t>genel</a:t>
            </a:r>
            <a:r>
              <a:rPr lang="en-US" sz="2094" dirty="0">
                <a:solidFill>
                  <a:srgbClr val="000000"/>
                </a:solidFill>
                <a:latin typeface="HK Grotesk"/>
              </a:rPr>
              <a:t> </a:t>
            </a:r>
            <a:r>
              <a:rPr lang="en-US" sz="2094" dirty="0" err="1">
                <a:solidFill>
                  <a:srgbClr val="000000"/>
                </a:solidFill>
                <a:latin typeface="HK Grotesk"/>
              </a:rPr>
              <a:t>olarak</a:t>
            </a:r>
            <a:r>
              <a:rPr lang="en-US" sz="2094" dirty="0">
                <a:solidFill>
                  <a:srgbClr val="000000"/>
                </a:solidFill>
                <a:latin typeface="HK Grotesk"/>
              </a:rPr>
              <a:t> </a:t>
            </a:r>
            <a:r>
              <a:rPr lang="en-US" sz="2094" dirty="0" err="1">
                <a:solidFill>
                  <a:srgbClr val="000000"/>
                </a:solidFill>
                <a:latin typeface="HK Grotesk"/>
              </a:rPr>
              <a:t>ortalama</a:t>
            </a:r>
            <a:r>
              <a:rPr lang="en-US" sz="2094" dirty="0">
                <a:solidFill>
                  <a:srgbClr val="000000"/>
                </a:solidFill>
                <a:latin typeface="HK Grotesk"/>
              </a:rPr>
              <a:t> 5 </a:t>
            </a:r>
            <a:r>
              <a:rPr lang="en-US" sz="2094" dirty="0" err="1">
                <a:solidFill>
                  <a:srgbClr val="000000"/>
                </a:solidFill>
                <a:latin typeface="HK Grotesk"/>
              </a:rPr>
              <a:t>yıllık</a:t>
            </a:r>
            <a:r>
              <a:rPr lang="en-US" sz="2094" dirty="0">
                <a:solidFill>
                  <a:srgbClr val="000000"/>
                </a:solidFill>
                <a:latin typeface="HK Grotesk"/>
              </a:rPr>
              <a:t> </a:t>
            </a:r>
            <a:r>
              <a:rPr lang="en-US" sz="2094" dirty="0" err="1">
                <a:solidFill>
                  <a:srgbClr val="000000"/>
                </a:solidFill>
                <a:latin typeface="HK Grotesk"/>
              </a:rPr>
              <a:t>bir</a:t>
            </a:r>
            <a:r>
              <a:rPr lang="en-US" sz="2094" dirty="0">
                <a:solidFill>
                  <a:srgbClr val="000000"/>
                </a:solidFill>
                <a:latin typeface="HK Grotesk"/>
              </a:rPr>
              <a:t> </a:t>
            </a:r>
            <a:r>
              <a:rPr lang="en-US" sz="2094" dirty="0" err="1">
                <a:solidFill>
                  <a:srgbClr val="000000"/>
                </a:solidFill>
                <a:latin typeface="HK Grotesk"/>
              </a:rPr>
              <a:t>yaşam</a:t>
            </a:r>
            <a:r>
              <a:rPr lang="en-US" sz="2094" dirty="0">
                <a:solidFill>
                  <a:srgbClr val="000000"/>
                </a:solidFill>
                <a:latin typeface="HK Grotesk"/>
              </a:rPr>
              <a:t> </a:t>
            </a:r>
            <a:r>
              <a:rPr lang="en-US" sz="2094" dirty="0" err="1">
                <a:solidFill>
                  <a:srgbClr val="000000"/>
                </a:solidFill>
                <a:latin typeface="HK Grotesk"/>
              </a:rPr>
              <a:t>süresi</a:t>
            </a:r>
            <a:r>
              <a:rPr lang="en-US" sz="2094" dirty="0">
                <a:solidFill>
                  <a:srgbClr val="000000"/>
                </a:solidFill>
                <a:latin typeface="HK Grotesk"/>
              </a:rPr>
              <a:t> </a:t>
            </a:r>
            <a:r>
              <a:rPr lang="en-US" sz="2094" dirty="0" err="1">
                <a:solidFill>
                  <a:srgbClr val="000000"/>
                </a:solidFill>
                <a:latin typeface="HK Grotesk"/>
              </a:rPr>
              <a:t>öngörülmektedir</a:t>
            </a:r>
            <a:r>
              <a:rPr lang="en-US" sz="2094" dirty="0">
                <a:solidFill>
                  <a:srgbClr val="000000"/>
                </a:solidFill>
                <a:latin typeface="HK Grotesk"/>
              </a:rPr>
              <a:t>. Bu </a:t>
            </a:r>
            <a:r>
              <a:rPr lang="en-US" sz="2094" dirty="0" err="1">
                <a:solidFill>
                  <a:srgbClr val="000000"/>
                </a:solidFill>
                <a:latin typeface="HK Grotesk"/>
              </a:rPr>
              <a:t>öngörü</a:t>
            </a:r>
            <a:r>
              <a:rPr lang="en-US" sz="2094" dirty="0">
                <a:solidFill>
                  <a:srgbClr val="000000"/>
                </a:solidFill>
                <a:latin typeface="HK Grotesk"/>
              </a:rPr>
              <a:t> de </a:t>
            </a:r>
            <a:r>
              <a:rPr lang="en-US" sz="2094" dirty="0" err="1">
                <a:solidFill>
                  <a:srgbClr val="000000"/>
                </a:solidFill>
                <a:latin typeface="HK Grotesk"/>
              </a:rPr>
              <a:t>erkeklerin</a:t>
            </a:r>
            <a:r>
              <a:rPr lang="en-US" sz="2094" dirty="0">
                <a:solidFill>
                  <a:srgbClr val="000000"/>
                </a:solidFill>
                <a:latin typeface="HK Grotesk"/>
              </a:rPr>
              <a:t> </a:t>
            </a:r>
            <a:r>
              <a:rPr lang="en-US" sz="2094" dirty="0" err="1">
                <a:solidFill>
                  <a:srgbClr val="000000"/>
                </a:solidFill>
                <a:latin typeface="HK Grotesk"/>
              </a:rPr>
              <a:t>yaklaşık</a:t>
            </a:r>
            <a:r>
              <a:rPr lang="en-US" sz="2094" dirty="0">
                <a:solidFill>
                  <a:srgbClr val="000000"/>
                </a:solidFill>
                <a:latin typeface="HK Grotesk"/>
              </a:rPr>
              <a:t> </a:t>
            </a:r>
            <a:r>
              <a:rPr lang="en-US" sz="2094" dirty="0" err="1">
                <a:solidFill>
                  <a:srgbClr val="000000"/>
                </a:solidFill>
                <a:latin typeface="HK Grotesk"/>
              </a:rPr>
              <a:t>yüzde</a:t>
            </a:r>
            <a:r>
              <a:rPr lang="en-US" sz="2094" dirty="0">
                <a:solidFill>
                  <a:srgbClr val="000000"/>
                </a:solidFill>
                <a:latin typeface="HK Grotesk"/>
              </a:rPr>
              <a:t> 34’ü, </a:t>
            </a:r>
            <a:r>
              <a:rPr lang="en-US" sz="2094" dirty="0" err="1">
                <a:solidFill>
                  <a:srgbClr val="000000"/>
                </a:solidFill>
                <a:latin typeface="HK Grotesk"/>
              </a:rPr>
              <a:t>kadınların</a:t>
            </a:r>
            <a:r>
              <a:rPr lang="en-US" sz="2094" dirty="0">
                <a:solidFill>
                  <a:srgbClr val="000000"/>
                </a:solidFill>
                <a:latin typeface="HK Grotesk"/>
              </a:rPr>
              <a:t> </a:t>
            </a:r>
            <a:r>
              <a:rPr lang="en-US" sz="2094" dirty="0" err="1">
                <a:solidFill>
                  <a:srgbClr val="000000"/>
                </a:solidFill>
                <a:latin typeface="HK Grotesk"/>
              </a:rPr>
              <a:t>ise</a:t>
            </a:r>
            <a:r>
              <a:rPr lang="en-US" sz="2094" dirty="0">
                <a:solidFill>
                  <a:srgbClr val="000000"/>
                </a:solidFill>
                <a:latin typeface="HK Grotesk"/>
              </a:rPr>
              <a:t> </a:t>
            </a:r>
            <a:r>
              <a:rPr lang="en-US" sz="2094" dirty="0" err="1">
                <a:solidFill>
                  <a:srgbClr val="000000"/>
                </a:solidFill>
                <a:latin typeface="HK Grotesk"/>
              </a:rPr>
              <a:t>yüzde</a:t>
            </a:r>
            <a:r>
              <a:rPr lang="en-US" sz="2094" dirty="0">
                <a:solidFill>
                  <a:srgbClr val="000000"/>
                </a:solidFill>
                <a:latin typeface="HK Grotesk"/>
              </a:rPr>
              <a:t> 36'sı </a:t>
            </a:r>
            <a:r>
              <a:rPr lang="en-US" sz="2094" dirty="0" err="1">
                <a:solidFill>
                  <a:srgbClr val="000000"/>
                </a:solidFill>
                <a:latin typeface="HK Grotesk"/>
              </a:rPr>
              <a:t>için</a:t>
            </a:r>
            <a:r>
              <a:rPr lang="en-US" sz="2094" dirty="0">
                <a:solidFill>
                  <a:srgbClr val="000000"/>
                </a:solidFill>
                <a:latin typeface="HK Grotesk"/>
              </a:rPr>
              <a:t> </a:t>
            </a:r>
            <a:r>
              <a:rPr lang="en-US" sz="2094" dirty="0" err="1">
                <a:solidFill>
                  <a:srgbClr val="000000"/>
                </a:solidFill>
                <a:latin typeface="HK Grotesk"/>
              </a:rPr>
              <a:t>yapılabilmektedir</a:t>
            </a:r>
            <a:r>
              <a:rPr lang="en-US" sz="2094" dirty="0">
                <a:solidFill>
                  <a:srgbClr val="000000"/>
                </a:solidFill>
                <a:latin typeface="HK Grotesk"/>
              </a:rPr>
              <a:t>. </a:t>
            </a:r>
            <a:r>
              <a:rPr lang="en-US" sz="2094" dirty="0" err="1">
                <a:solidFill>
                  <a:srgbClr val="000000"/>
                </a:solidFill>
                <a:latin typeface="HK Grotesk"/>
              </a:rPr>
              <a:t>Hastaların</a:t>
            </a:r>
            <a:r>
              <a:rPr lang="en-US" sz="2094" dirty="0">
                <a:solidFill>
                  <a:srgbClr val="000000"/>
                </a:solidFill>
                <a:latin typeface="HK Grotesk"/>
              </a:rPr>
              <a:t> </a:t>
            </a:r>
            <a:r>
              <a:rPr lang="en-US" sz="2094" dirty="0" err="1">
                <a:solidFill>
                  <a:srgbClr val="000000"/>
                </a:solidFill>
                <a:latin typeface="HK Grotesk"/>
              </a:rPr>
              <a:t>yaşam</a:t>
            </a:r>
            <a:r>
              <a:rPr lang="en-US" sz="2094" dirty="0">
                <a:solidFill>
                  <a:srgbClr val="000000"/>
                </a:solidFill>
                <a:latin typeface="HK Grotesk"/>
              </a:rPr>
              <a:t> </a:t>
            </a:r>
            <a:r>
              <a:rPr lang="en-US" sz="2094" dirty="0" err="1">
                <a:solidFill>
                  <a:srgbClr val="000000"/>
                </a:solidFill>
                <a:latin typeface="HK Grotesk"/>
              </a:rPr>
              <a:t>beklentisini</a:t>
            </a:r>
            <a:r>
              <a:rPr lang="en-US" sz="2094" dirty="0">
                <a:solidFill>
                  <a:srgbClr val="000000"/>
                </a:solidFill>
                <a:latin typeface="HK Grotesk"/>
              </a:rPr>
              <a:t> </a:t>
            </a:r>
            <a:r>
              <a:rPr lang="en-US" sz="2094" dirty="0" err="1">
                <a:solidFill>
                  <a:srgbClr val="000000"/>
                </a:solidFill>
                <a:latin typeface="HK Grotesk"/>
              </a:rPr>
              <a:t>iyileştirmek</a:t>
            </a:r>
            <a:r>
              <a:rPr lang="en-US" sz="2094" dirty="0">
                <a:solidFill>
                  <a:srgbClr val="000000"/>
                </a:solidFill>
                <a:latin typeface="HK Grotesk"/>
              </a:rPr>
              <a:t> </a:t>
            </a:r>
            <a:r>
              <a:rPr lang="en-US" sz="2094" dirty="0" err="1">
                <a:solidFill>
                  <a:srgbClr val="000000"/>
                </a:solidFill>
                <a:latin typeface="HK Grotesk"/>
              </a:rPr>
              <a:t>için</a:t>
            </a:r>
            <a:r>
              <a:rPr lang="en-US" sz="2094" dirty="0">
                <a:solidFill>
                  <a:srgbClr val="000000"/>
                </a:solidFill>
                <a:latin typeface="HK Grotesk"/>
              </a:rPr>
              <a:t> </a:t>
            </a:r>
            <a:r>
              <a:rPr lang="en-US" sz="2094" dirty="0" err="1">
                <a:solidFill>
                  <a:srgbClr val="000000"/>
                </a:solidFill>
                <a:latin typeface="HK Grotesk"/>
              </a:rPr>
              <a:t>doğru</a:t>
            </a:r>
            <a:r>
              <a:rPr lang="en-US" sz="2094" dirty="0">
                <a:solidFill>
                  <a:srgbClr val="000000"/>
                </a:solidFill>
                <a:latin typeface="HK Grotesk"/>
              </a:rPr>
              <a:t> </a:t>
            </a:r>
            <a:r>
              <a:rPr lang="en-US" sz="2094" dirty="0" err="1">
                <a:solidFill>
                  <a:srgbClr val="000000"/>
                </a:solidFill>
                <a:latin typeface="HK Grotesk"/>
              </a:rPr>
              <a:t>tedavi</a:t>
            </a:r>
            <a:r>
              <a:rPr lang="en-US" sz="2094" dirty="0">
                <a:solidFill>
                  <a:srgbClr val="000000"/>
                </a:solidFill>
                <a:latin typeface="HK Grotesk"/>
              </a:rPr>
              <a:t>, </a:t>
            </a:r>
            <a:r>
              <a:rPr lang="en-US" sz="2094" dirty="0" err="1">
                <a:solidFill>
                  <a:srgbClr val="000000"/>
                </a:solidFill>
                <a:latin typeface="HK Grotesk"/>
              </a:rPr>
              <a:t>planlama</a:t>
            </a:r>
            <a:r>
              <a:rPr lang="en-US" sz="2094" dirty="0">
                <a:solidFill>
                  <a:srgbClr val="000000"/>
                </a:solidFill>
                <a:latin typeface="HK Grotesk"/>
              </a:rPr>
              <a:t> </a:t>
            </a:r>
            <a:r>
              <a:rPr lang="en-US" sz="2094" dirty="0" err="1">
                <a:solidFill>
                  <a:srgbClr val="000000"/>
                </a:solidFill>
                <a:latin typeface="HK Grotesk"/>
              </a:rPr>
              <a:t>ve</a:t>
            </a:r>
            <a:r>
              <a:rPr lang="en-US" sz="2094" dirty="0">
                <a:solidFill>
                  <a:srgbClr val="000000"/>
                </a:solidFill>
                <a:latin typeface="HK Grotesk"/>
              </a:rPr>
              <a:t> </a:t>
            </a:r>
            <a:r>
              <a:rPr lang="en-US" sz="2094" dirty="0" err="1">
                <a:solidFill>
                  <a:srgbClr val="000000"/>
                </a:solidFill>
                <a:latin typeface="HK Grotesk"/>
              </a:rPr>
              <a:t>doğru</a:t>
            </a:r>
            <a:r>
              <a:rPr lang="en-US" sz="2094" dirty="0">
                <a:solidFill>
                  <a:srgbClr val="000000"/>
                </a:solidFill>
                <a:latin typeface="HK Grotesk"/>
              </a:rPr>
              <a:t> </a:t>
            </a:r>
            <a:r>
              <a:rPr lang="en-US" sz="2094" dirty="0" err="1">
                <a:solidFill>
                  <a:srgbClr val="000000"/>
                </a:solidFill>
                <a:latin typeface="HK Grotesk"/>
              </a:rPr>
              <a:t>teşhis</a:t>
            </a:r>
            <a:r>
              <a:rPr lang="en-US" sz="2094" dirty="0">
                <a:solidFill>
                  <a:srgbClr val="000000"/>
                </a:solidFill>
                <a:latin typeface="HK Grotesk"/>
              </a:rPr>
              <a:t> </a:t>
            </a:r>
            <a:r>
              <a:rPr lang="en-US" sz="2094" dirty="0" err="1">
                <a:solidFill>
                  <a:srgbClr val="000000"/>
                </a:solidFill>
                <a:latin typeface="HK Grotesk"/>
              </a:rPr>
              <a:t>uygulanmalıdır</a:t>
            </a:r>
            <a:r>
              <a:rPr lang="en-US" sz="2094" dirty="0">
                <a:solidFill>
                  <a:srgbClr val="000000"/>
                </a:solidFill>
                <a:latin typeface="HK Grotesk"/>
              </a:rPr>
              <a:t>. </a:t>
            </a:r>
            <a:r>
              <a:rPr lang="en-US" sz="2094" dirty="0" err="1">
                <a:solidFill>
                  <a:srgbClr val="000000"/>
                </a:solidFill>
                <a:latin typeface="HK Grotesk"/>
              </a:rPr>
              <a:t>Beyin</a:t>
            </a:r>
            <a:r>
              <a:rPr lang="en-US" sz="2094" dirty="0">
                <a:solidFill>
                  <a:srgbClr val="000000"/>
                </a:solidFill>
                <a:latin typeface="HK Grotesk"/>
              </a:rPr>
              <a:t> </a:t>
            </a:r>
            <a:r>
              <a:rPr lang="en-US" sz="2094" dirty="0" err="1">
                <a:solidFill>
                  <a:srgbClr val="000000"/>
                </a:solidFill>
                <a:latin typeface="HK Grotesk"/>
              </a:rPr>
              <a:t>tümörlerini</a:t>
            </a:r>
            <a:r>
              <a:rPr lang="en-US" sz="2094" dirty="0">
                <a:solidFill>
                  <a:srgbClr val="000000"/>
                </a:solidFill>
                <a:latin typeface="HK Grotesk"/>
              </a:rPr>
              <a:t> </a:t>
            </a:r>
            <a:r>
              <a:rPr lang="en-US" sz="2094" dirty="0" err="1">
                <a:solidFill>
                  <a:srgbClr val="000000"/>
                </a:solidFill>
                <a:latin typeface="HK Grotesk"/>
              </a:rPr>
              <a:t>saptamak</a:t>
            </a:r>
            <a:r>
              <a:rPr lang="en-US" sz="2094" dirty="0">
                <a:solidFill>
                  <a:srgbClr val="000000"/>
                </a:solidFill>
                <a:latin typeface="HK Grotesk"/>
              </a:rPr>
              <a:t> </a:t>
            </a:r>
            <a:r>
              <a:rPr lang="en-US" sz="2094" dirty="0" err="1">
                <a:solidFill>
                  <a:srgbClr val="000000"/>
                </a:solidFill>
                <a:latin typeface="HK Grotesk"/>
              </a:rPr>
              <a:t>için</a:t>
            </a:r>
            <a:r>
              <a:rPr lang="en-US" sz="2094" dirty="0">
                <a:solidFill>
                  <a:srgbClr val="000000"/>
                </a:solidFill>
                <a:latin typeface="HK Grotesk"/>
              </a:rPr>
              <a:t> </a:t>
            </a:r>
            <a:r>
              <a:rPr lang="en-US" sz="2094" dirty="0" err="1">
                <a:solidFill>
                  <a:srgbClr val="000000"/>
                </a:solidFill>
                <a:latin typeface="HK Grotesk"/>
              </a:rPr>
              <a:t>en</a:t>
            </a:r>
            <a:r>
              <a:rPr lang="en-US" sz="2094" dirty="0">
                <a:solidFill>
                  <a:srgbClr val="000000"/>
                </a:solidFill>
                <a:latin typeface="HK Grotesk"/>
              </a:rPr>
              <a:t> </a:t>
            </a:r>
            <a:r>
              <a:rPr lang="en-US" sz="2094" dirty="0" err="1">
                <a:solidFill>
                  <a:srgbClr val="000000"/>
                </a:solidFill>
                <a:latin typeface="HK Grotesk"/>
              </a:rPr>
              <a:t>iyi</a:t>
            </a:r>
            <a:r>
              <a:rPr lang="en-US" sz="2094" dirty="0">
                <a:solidFill>
                  <a:srgbClr val="000000"/>
                </a:solidFill>
                <a:latin typeface="HK Grotesk"/>
              </a:rPr>
              <a:t> </a:t>
            </a:r>
            <a:r>
              <a:rPr lang="en-US" sz="2094" dirty="0" err="1">
                <a:solidFill>
                  <a:srgbClr val="000000"/>
                </a:solidFill>
                <a:latin typeface="HK Grotesk"/>
              </a:rPr>
              <a:t>teknik</a:t>
            </a:r>
            <a:r>
              <a:rPr lang="en-US" sz="2094" dirty="0">
                <a:solidFill>
                  <a:srgbClr val="000000"/>
                </a:solidFill>
                <a:latin typeface="HK Grotesk"/>
              </a:rPr>
              <a:t> </a:t>
            </a:r>
            <a:r>
              <a:rPr lang="en-US" sz="2094" dirty="0" err="1">
                <a:solidFill>
                  <a:srgbClr val="000000"/>
                </a:solidFill>
                <a:latin typeface="HK Grotesk"/>
              </a:rPr>
              <a:t>Manyetik</a:t>
            </a:r>
            <a:r>
              <a:rPr lang="en-US" sz="2094" dirty="0">
                <a:solidFill>
                  <a:srgbClr val="000000"/>
                </a:solidFill>
                <a:latin typeface="HK Grotesk"/>
              </a:rPr>
              <a:t> </a:t>
            </a:r>
            <a:r>
              <a:rPr lang="en-US" sz="2094" dirty="0" err="1">
                <a:solidFill>
                  <a:srgbClr val="000000"/>
                </a:solidFill>
                <a:latin typeface="HK Grotesk"/>
              </a:rPr>
              <a:t>Rezonans</a:t>
            </a:r>
            <a:r>
              <a:rPr lang="en-US" sz="2094" dirty="0">
                <a:solidFill>
                  <a:srgbClr val="000000"/>
                </a:solidFill>
                <a:latin typeface="HK Grotesk"/>
              </a:rPr>
              <a:t> </a:t>
            </a:r>
            <a:r>
              <a:rPr lang="en-US" sz="2094" dirty="0" err="1">
                <a:solidFill>
                  <a:srgbClr val="000000"/>
                </a:solidFill>
                <a:latin typeface="HK Grotesk"/>
              </a:rPr>
              <a:t>Görüntüleme</a:t>
            </a:r>
            <a:r>
              <a:rPr lang="en-US" sz="2094" dirty="0">
                <a:solidFill>
                  <a:srgbClr val="000000"/>
                </a:solidFill>
                <a:latin typeface="HK Grotesk"/>
              </a:rPr>
              <a:t> (MRI) </a:t>
            </a:r>
            <a:r>
              <a:rPr lang="en-US" sz="2094" dirty="0" err="1">
                <a:solidFill>
                  <a:srgbClr val="000000"/>
                </a:solidFill>
                <a:latin typeface="HK Grotesk"/>
              </a:rPr>
              <a:t>tekniğidir</a:t>
            </a:r>
            <a:r>
              <a:rPr lang="en-US" sz="2094" dirty="0">
                <a:solidFill>
                  <a:srgbClr val="000000"/>
                </a:solidFill>
                <a:latin typeface="HK Grotesk"/>
              </a:rPr>
              <a:t>. Her ne </a:t>
            </a:r>
            <a:r>
              <a:rPr lang="en-US" sz="2094" dirty="0" err="1">
                <a:solidFill>
                  <a:srgbClr val="000000"/>
                </a:solidFill>
                <a:latin typeface="HK Grotesk"/>
              </a:rPr>
              <a:t>kadar</a:t>
            </a:r>
            <a:r>
              <a:rPr lang="en-US" sz="2094" dirty="0">
                <a:solidFill>
                  <a:srgbClr val="000000"/>
                </a:solidFill>
                <a:latin typeface="HK Grotesk"/>
              </a:rPr>
              <a:t> MRI </a:t>
            </a:r>
            <a:r>
              <a:rPr lang="en-US" sz="2094" dirty="0" err="1">
                <a:solidFill>
                  <a:srgbClr val="000000"/>
                </a:solidFill>
                <a:latin typeface="HK Grotesk"/>
              </a:rPr>
              <a:t>görüntüleri</a:t>
            </a:r>
            <a:r>
              <a:rPr lang="en-US" sz="2094" dirty="0">
                <a:solidFill>
                  <a:srgbClr val="000000"/>
                </a:solidFill>
                <a:latin typeface="HK Grotesk"/>
              </a:rPr>
              <a:t> </a:t>
            </a:r>
            <a:r>
              <a:rPr lang="en-US" sz="2094" dirty="0" err="1">
                <a:solidFill>
                  <a:srgbClr val="000000"/>
                </a:solidFill>
                <a:latin typeface="HK Grotesk"/>
              </a:rPr>
              <a:t>radyolog</a:t>
            </a:r>
            <a:r>
              <a:rPr lang="en-US" sz="2094" dirty="0">
                <a:solidFill>
                  <a:srgbClr val="000000"/>
                </a:solidFill>
                <a:latin typeface="HK Grotesk"/>
              </a:rPr>
              <a:t> </a:t>
            </a:r>
            <a:r>
              <a:rPr lang="en-US" sz="2094" dirty="0" err="1">
                <a:solidFill>
                  <a:srgbClr val="000000"/>
                </a:solidFill>
                <a:latin typeface="HK Grotesk"/>
              </a:rPr>
              <a:t>tarafından</a:t>
            </a:r>
            <a:r>
              <a:rPr lang="en-US" sz="2094" dirty="0">
                <a:solidFill>
                  <a:srgbClr val="000000"/>
                </a:solidFill>
                <a:latin typeface="HK Grotesk"/>
              </a:rPr>
              <a:t> </a:t>
            </a:r>
            <a:r>
              <a:rPr lang="en-US" sz="2094" dirty="0" err="1">
                <a:solidFill>
                  <a:srgbClr val="000000"/>
                </a:solidFill>
                <a:latin typeface="HK Grotesk"/>
              </a:rPr>
              <a:t>incelense</a:t>
            </a:r>
            <a:r>
              <a:rPr lang="en-US" sz="2094" dirty="0">
                <a:solidFill>
                  <a:srgbClr val="000000"/>
                </a:solidFill>
                <a:latin typeface="HK Grotesk"/>
              </a:rPr>
              <a:t> de </a:t>
            </a:r>
            <a:r>
              <a:rPr lang="en-US" sz="2094" dirty="0" err="1">
                <a:solidFill>
                  <a:srgbClr val="000000"/>
                </a:solidFill>
                <a:latin typeface="HK Grotesk"/>
              </a:rPr>
              <a:t>beyin</a:t>
            </a:r>
            <a:r>
              <a:rPr lang="en-US" sz="2094" dirty="0">
                <a:solidFill>
                  <a:srgbClr val="000000"/>
                </a:solidFill>
                <a:latin typeface="HK Grotesk"/>
              </a:rPr>
              <a:t> </a:t>
            </a:r>
            <a:r>
              <a:rPr lang="en-US" sz="2094" dirty="0" err="1">
                <a:solidFill>
                  <a:srgbClr val="000000"/>
                </a:solidFill>
                <a:latin typeface="HK Grotesk"/>
              </a:rPr>
              <a:t>tümörlerinde</a:t>
            </a:r>
            <a:r>
              <a:rPr lang="en-US" sz="2094" dirty="0">
                <a:solidFill>
                  <a:srgbClr val="000000"/>
                </a:solidFill>
                <a:latin typeface="HK Grotesk"/>
              </a:rPr>
              <a:t> </a:t>
            </a:r>
            <a:r>
              <a:rPr lang="en-US" sz="2094" dirty="0" err="1">
                <a:solidFill>
                  <a:srgbClr val="000000"/>
                </a:solidFill>
                <a:latin typeface="HK Grotesk"/>
              </a:rPr>
              <a:t>yer</a:t>
            </a:r>
            <a:r>
              <a:rPr lang="en-US" sz="2094" dirty="0">
                <a:solidFill>
                  <a:srgbClr val="000000"/>
                </a:solidFill>
                <a:latin typeface="HK Grotesk"/>
              </a:rPr>
              <a:t> </a:t>
            </a:r>
            <a:r>
              <a:rPr lang="en-US" sz="2094" dirty="0" err="1">
                <a:solidFill>
                  <a:srgbClr val="000000"/>
                </a:solidFill>
                <a:latin typeface="HK Grotesk"/>
              </a:rPr>
              <a:t>alan</a:t>
            </a:r>
            <a:r>
              <a:rPr lang="en-US" sz="2094" dirty="0">
                <a:solidFill>
                  <a:srgbClr val="000000"/>
                </a:solidFill>
                <a:latin typeface="HK Grotesk"/>
              </a:rPr>
              <a:t> </a:t>
            </a:r>
            <a:r>
              <a:rPr lang="en-US" sz="2094" dirty="0" err="1">
                <a:solidFill>
                  <a:srgbClr val="000000"/>
                </a:solidFill>
                <a:latin typeface="HK Grotesk"/>
              </a:rPr>
              <a:t>karmaşıklık</a:t>
            </a:r>
            <a:r>
              <a:rPr lang="en-US" sz="2094" dirty="0">
                <a:solidFill>
                  <a:srgbClr val="000000"/>
                </a:solidFill>
                <a:latin typeface="HK Grotesk"/>
              </a:rPr>
              <a:t> </a:t>
            </a:r>
            <a:r>
              <a:rPr lang="en-US" sz="2094" dirty="0" err="1">
                <a:solidFill>
                  <a:srgbClr val="000000"/>
                </a:solidFill>
                <a:latin typeface="HK Grotesk"/>
              </a:rPr>
              <a:t>düzeyi</a:t>
            </a:r>
            <a:r>
              <a:rPr lang="en-US" sz="2094" dirty="0">
                <a:solidFill>
                  <a:srgbClr val="000000"/>
                </a:solidFill>
                <a:latin typeface="HK Grotesk"/>
              </a:rPr>
              <a:t> </a:t>
            </a:r>
            <a:r>
              <a:rPr lang="en-US" sz="2094" dirty="0" err="1">
                <a:solidFill>
                  <a:srgbClr val="000000"/>
                </a:solidFill>
                <a:latin typeface="HK Grotesk"/>
              </a:rPr>
              <a:t>ve</a:t>
            </a:r>
            <a:r>
              <a:rPr lang="en-US" sz="2094" dirty="0">
                <a:solidFill>
                  <a:srgbClr val="000000"/>
                </a:solidFill>
                <a:latin typeface="HK Grotesk"/>
              </a:rPr>
              <a:t> </a:t>
            </a:r>
            <a:r>
              <a:rPr lang="en-US" sz="2094" dirty="0" err="1">
                <a:solidFill>
                  <a:srgbClr val="000000"/>
                </a:solidFill>
                <a:latin typeface="HK Grotesk"/>
              </a:rPr>
              <a:t>özellikleri</a:t>
            </a:r>
            <a:r>
              <a:rPr lang="en-US" sz="2094" dirty="0">
                <a:solidFill>
                  <a:srgbClr val="000000"/>
                </a:solidFill>
                <a:latin typeface="HK Grotesk"/>
              </a:rPr>
              <a:t> </a:t>
            </a:r>
            <a:r>
              <a:rPr lang="en-US" sz="2094" dirty="0" err="1">
                <a:solidFill>
                  <a:srgbClr val="000000"/>
                </a:solidFill>
                <a:latin typeface="HK Grotesk"/>
              </a:rPr>
              <a:t>nedeniyle</a:t>
            </a:r>
            <a:r>
              <a:rPr lang="en-US" sz="2094" dirty="0">
                <a:solidFill>
                  <a:srgbClr val="000000"/>
                </a:solidFill>
                <a:latin typeface="HK Grotesk"/>
              </a:rPr>
              <a:t> </a:t>
            </a:r>
            <a:r>
              <a:rPr lang="en-US" sz="2094" dirty="0" err="1">
                <a:solidFill>
                  <a:srgbClr val="000000"/>
                </a:solidFill>
                <a:latin typeface="HK Grotesk"/>
              </a:rPr>
              <a:t>manuel</a:t>
            </a:r>
            <a:r>
              <a:rPr lang="en-US" sz="2094" dirty="0">
                <a:solidFill>
                  <a:srgbClr val="000000"/>
                </a:solidFill>
                <a:latin typeface="HK Grotesk"/>
              </a:rPr>
              <a:t> </a:t>
            </a:r>
            <a:r>
              <a:rPr lang="en-US" sz="2094" dirty="0" err="1">
                <a:solidFill>
                  <a:srgbClr val="000000"/>
                </a:solidFill>
                <a:latin typeface="HK Grotesk"/>
              </a:rPr>
              <a:t>muayene</a:t>
            </a:r>
            <a:r>
              <a:rPr lang="en-US" sz="2094" dirty="0">
                <a:solidFill>
                  <a:srgbClr val="000000"/>
                </a:solidFill>
                <a:latin typeface="HK Grotesk"/>
              </a:rPr>
              <a:t> </a:t>
            </a:r>
            <a:r>
              <a:rPr lang="en-US" sz="2094" dirty="0" err="1">
                <a:solidFill>
                  <a:srgbClr val="000000"/>
                </a:solidFill>
                <a:latin typeface="HK Grotesk"/>
              </a:rPr>
              <a:t>genellikle</a:t>
            </a:r>
            <a:r>
              <a:rPr lang="en-US" sz="2094" dirty="0">
                <a:solidFill>
                  <a:srgbClr val="000000"/>
                </a:solidFill>
                <a:latin typeface="HK Grotesk"/>
              </a:rPr>
              <a:t> </a:t>
            </a:r>
            <a:r>
              <a:rPr lang="en-US" sz="2094" dirty="0" err="1">
                <a:solidFill>
                  <a:srgbClr val="000000"/>
                </a:solidFill>
                <a:latin typeface="HK Grotesk"/>
              </a:rPr>
              <a:t>hatalara</a:t>
            </a:r>
            <a:r>
              <a:rPr lang="en-US" sz="2094" dirty="0">
                <a:solidFill>
                  <a:srgbClr val="000000"/>
                </a:solidFill>
                <a:latin typeface="HK Grotesk"/>
              </a:rPr>
              <a:t> </a:t>
            </a:r>
            <a:r>
              <a:rPr lang="en-US" sz="2094" dirty="0" err="1">
                <a:solidFill>
                  <a:srgbClr val="000000"/>
                </a:solidFill>
                <a:latin typeface="HK Grotesk"/>
              </a:rPr>
              <a:t>neden</a:t>
            </a:r>
            <a:r>
              <a:rPr lang="en-US" sz="2094" dirty="0">
                <a:solidFill>
                  <a:srgbClr val="000000"/>
                </a:solidFill>
                <a:latin typeface="HK Grotesk"/>
              </a:rPr>
              <a:t> </a:t>
            </a:r>
            <a:r>
              <a:rPr lang="en-US" sz="2094" dirty="0" err="1">
                <a:solidFill>
                  <a:srgbClr val="000000"/>
                </a:solidFill>
                <a:latin typeface="HK Grotesk"/>
              </a:rPr>
              <a:t>olabilmektedir</a:t>
            </a:r>
            <a:r>
              <a:rPr lang="en-US" sz="2094" dirty="0">
                <a:solidFill>
                  <a:srgbClr val="000000"/>
                </a:solidFill>
                <a:latin typeface="HK Grotesk"/>
              </a:rPr>
              <a:t>. </a:t>
            </a:r>
            <a:r>
              <a:rPr lang="en-US" sz="2094" dirty="0" err="1">
                <a:solidFill>
                  <a:srgbClr val="000000"/>
                </a:solidFill>
                <a:latin typeface="HK Grotesk"/>
              </a:rPr>
              <a:t>Derin</a:t>
            </a:r>
            <a:r>
              <a:rPr lang="en-US" sz="2094" dirty="0">
                <a:solidFill>
                  <a:srgbClr val="000000"/>
                </a:solidFill>
                <a:latin typeface="HK Grotesk"/>
              </a:rPr>
              <a:t> </a:t>
            </a:r>
            <a:r>
              <a:rPr lang="en-US" sz="2094" dirty="0" err="1">
                <a:solidFill>
                  <a:srgbClr val="000000"/>
                </a:solidFill>
                <a:latin typeface="HK Grotesk"/>
              </a:rPr>
              <a:t>öğrenme</a:t>
            </a:r>
            <a:r>
              <a:rPr lang="en-US" sz="2094" dirty="0">
                <a:solidFill>
                  <a:srgbClr val="000000"/>
                </a:solidFill>
                <a:latin typeface="HK Grotesk"/>
              </a:rPr>
              <a:t> </a:t>
            </a:r>
            <a:r>
              <a:rPr lang="en-US" sz="2094" dirty="0" err="1">
                <a:solidFill>
                  <a:srgbClr val="000000"/>
                </a:solidFill>
                <a:latin typeface="HK Grotesk"/>
              </a:rPr>
              <a:t>teknikleri</a:t>
            </a:r>
            <a:r>
              <a:rPr lang="en-US" sz="2094" dirty="0">
                <a:solidFill>
                  <a:srgbClr val="000000"/>
                </a:solidFill>
                <a:latin typeface="HK Grotesk"/>
              </a:rPr>
              <a:t> </a:t>
            </a:r>
            <a:r>
              <a:rPr lang="en-US" sz="2094" dirty="0" err="1">
                <a:solidFill>
                  <a:srgbClr val="000000"/>
                </a:solidFill>
                <a:latin typeface="HK Grotesk"/>
              </a:rPr>
              <a:t>kullanılarak</a:t>
            </a:r>
            <a:r>
              <a:rPr lang="en-US" sz="2094" dirty="0">
                <a:solidFill>
                  <a:srgbClr val="000000"/>
                </a:solidFill>
                <a:latin typeface="HK Grotesk"/>
              </a:rPr>
              <a:t> </a:t>
            </a:r>
            <a:r>
              <a:rPr lang="en-US" sz="2094" dirty="0" err="1">
                <a:solidFill>
                  <a:srgbClr val="000000"/>
                </a:solidFill>
                <a:latin typeface="HK Grotesk"/>
              </a:rPr>
              <a:t>insanlardan</a:t>
            </a:r>
            <a:r>
              <a:rPr lang="en-US" sz="2094" dirty="0">
                <a:solidFill>
                  <a:srgbClr val="000000"/>
                </a:solidFill>
                <a:latin typeface="HK Grotesk"/>
              </a:rPr>
              <a:t> </a:t>
            </a:r>
            <a:r>
              <a:rPr lang="en-US" sz="2094" dirty="0" err="1">
                <a:solidFill>
                  <a:srgbClr val="000000"/>
                </a:solidFill>
                <a:latin typeface="HK Grotesk"/>
              </a:rPr>
              <a:t>kaynaklanan</a:t>
            </a:r>
            <a:r>
              <a:rPr lang="en-US" sz="2094" dirty="0">
                <a:solidFill>
                  <a:srgbClr val="000000"/>
                </a:solidFill>
                <a:latin typeface="HK Grotesk"/>
              </a:rPr>
              <a:t> </a:t>
            </a:r>
            <a:r>
              <a:rPr lang="en-US" sz="2094" dirty="0" err="1">
                <a:solidFill>
                  <a:srgbClr val="000000"/>
                </a:solidFill>
                <a:latin typeface="HK Grotesk"/>
              </a:rPr>
              <a:t>hataları</a:t>
            </a:r>
            <a:r>
              <a:rPr lang="en-US" sz="2094" dirty="0">
                <a:solidFill>
                  <a:srgbClr val="000000"/>
                </a:solidFill>
                <a:latin typeface="HK Grotesk"/>
              </a:rPr>
              <a:t> minimize </a:t>
            </a:r>
            <a:r>
              <a:rPr lang="en-US" sz="2094" dirty="0" err="1">
                <a:solidFill>
                  <a:srgbClr val="000000"/>
                </a:solidFill>
                <a:latin typeface="HK Grotesk"/>
              </a:rPr>
              <a:t>etmek</a:t>
            </a:r>
            <a:r>
              <a:rPr lang="en-US" sz="2094" dirty="0">
                <a:solidFill>
                  <a:srgbClr val="000000"/>
                </a:solidFill>
                <a:latin typeface="HK Grotesk"/>
              </a:rPr>
              <a:t> </a:t>
            </a:r>
            <a:r>
              <a:rPr lang="en-US" sz="2094" dirty="0" err="1">
                <a:solidFill>
                  <a:srgbClr val="000000"/>
                </a:solidFill>
                <a:latin typeface="HK Grotesk"/>
              </a:rPr>
              <a:t>dünyanın</a:t>
            </a:r>
            <a:r>
              <a:rPr lang="en-US" sz="2094" dirty="0">
                <a:solidFill>
                  <a:srgbClr val="000000"/>
                </a:solidFill>
                <a:latin typeface="HK Grotesk"/>
              </a:rPr>
              <a:t> her </a:t>
            </a:r>
            <a:r>
              <a:rPr lang="en-US" sz="2094" dirty="0" err="1">
                <a:solidFill>
                  <a:srgbClr val="000000"/>
                </a:solidFill>
                <a:latin typeface="HK Grotesk"/>
              </a:rPr>
              <a:t>yerindeki</a:t>
            </a:r>
            <a:r>
              <a:rPr lang="en-US" sz="2094" dirty="0">
                <a:solidFill>
                  <a:srgbClr val="000000"/>
                </a:solidFill>
                <a:latin typeface="HK Grotesk"/>
              </a:rPr>
              <a:t> </a:t>
            </a:r>
            <a:r>
              <a:rPr lang="en-US" sz="2094" dirty="0" err="1">
                <a:solidFill>
                  <a:srgbClr val="000000"/>
                </a:solidFill>
                <a:latin typeface="HK Grotesk"/>
              </a:rPr>
              <a:t>doktorlara</a:t>
            </a:r>
            <a:r>
              <a:rPr lang="en-US" sz="2094" dirty="0">
                <a:solidFill>
                  <a:srgbClr val="000000"/>
                </a:solidFill>
                <a:latin typeface="HK Grotesk"/>
              </a:rPr>
              <a:t> </a:t>
            </a:r>
            <a:r>
              <a:rPr lang="en-US" sz="2094" dirty="0" err="1">
                <a:solidFill>
                  <a:srgbClr val="000000"/>
                </a:solidFill>
                <a:latin typeface="HK Grotesk"/>
              </a:rPr>
              <a:t>yardımcı</a:t>
            </a:r>
            <a:r>
              <a:rPr lang="en-US" sz="2094" dirty="0">
                <a:solidFill>
                  <a:srgbClr val="000000"/>
                </a:solidFill>
                <a:latin typeface="HK Grotesk"/>
              </a:rPr>
              <a:t> </a:t>
            </a:r>
            <a:r>
              <a:rPr lang="en-US" sz="2094" dirty="0" err="1">
                <a:solidFill>
                  <a:srgbClr val="000000"/>
                </a:solidFill>
                <a:latin typeface="HK Grotesk"/>
              </a:rPr>
              <a:t>olacaktır</a:t>
            </a:r>
            <a:r>
              <a:rPr lang="en-US" sz="2094" dirty="0">
                <a:solidFill>
                  <a:srgbClr val="000000"/>
                </a:solidFill>
                <a:latin typeface="HK Grotesk"/>
              </a:rPr>
              <a:t>. Bu </a:t>
            </a:r>
            <a:r>
              <a:rPr lang="en-US" sz="2094" dirty="0" err="1">
                <a:solidFill>
                  <a:srgbClr val="000000"/>
                </a:solidFill>
                <a:latin typeface="HK Grotesk"/>
              </a:rPr>
              <a:t>nedenle</a:t>
            </a:r>
            <a:r>
              <a:rPr lang="en-US" sz="2094" dirty="0">
                <a:solidFill>
                  <a:srgbClr val="000000"/>
                </a:solidFill>
                <a:latin typeface="HK Grotesk"/>
              </a:rPr>
              <a:t>, </a:t>
            </a:r>
            <a:r>
              <a:rPr lang="en-US" sz="2094" dirty="0" err="1">
                <a:solidFill>
                  <a:srgbClr val="000000"/>
                </a:solidFill>
                <a:latin typeface="HK Grotesk"/>
              </a:rPr>
              <a:t>açık</a:t>
            </a:r>
            <a:r>
              <a:rPr lang="en-US" sz="2094" dirty="0">
                <a:solidFill>
                  <a:srgbClr val="000000"/>
                </a:solidFill>
                <a:latin typeface="HK Grotesk"/>
              </a:rPr>
              <a:t> </a:t>
            </a:r>
            <a:r>
              <a:rPr lang="en-US" sz="2094" dirty="0" err="1">
                <a:solidFill>
                  <a:srgbClr val="000000"/>
                </a:solidFill>
                <a:latin typeface="HK Grotesk"/>
              </a:rPr>
              <a:t>erişimli</a:t>
            </a:r>
            <a:r>
              <a:rPr lang="en-US" sz="2094" dirty="0">
                <a:solidFill>
                  <a:srgbClr val="000000"/>
                </a:solidFill>
                <a:latin typeface="HK Grotesk"/>
              </a:rPr>
              <a:t> internet </a:t>
            </a:r>
            <a:r>
              <a:rPr lang="en-US" sz="2094" dirty="0" err="1">
                <a:solidFill>
                  <a:srgbClr val="000000"/>
                </a:solidFill>
                <a:latin typeface="HK Grotesk"/>
              </a:rPr>
              <a:t>sitesinden</a:t>
            </a:r>
            <a:r>
              <a:rPr lang="en-US" sz="2094" dirty="0">
                <a:solidFill>
                  <a:srgbClr val="000000"/>
                </a:solidFill>
                <a:latin typeface="HK Grotesk"/>
              </a:rPr>
              <a:t> (Kaggle.com) </a:t>
            </a:r>
            <a:r>
              <a:rPr lang="en-US" sz="2094" dirty="0" err="1">
                <a:solidFill>
                  <a:srgbClr val="000000"/>
                </a:solidFill>
                <a:latin typeface="HK Grotesk"/>
              </a:rPr>
              <a:t>alınan</a:t>
            </a:r>
            <a:r>
              <a:rPr lang="en-US" sz="2094" dirty="0">
                <a:solidFill>
                  <a:srgbClr val="000000"/>
                </a:solidFill>
                <a:latin typeface="HK Grotesk"/>
              </a:rPr>
              <a:t> </a:t>
            </a:r>
            <a:r>
              <a:rPr lang="en-US" sz="2094" dirty="0" err="1">
                <a:solidFill>
                  <a:srgbClr val="000000"/>
                </a:solidFill>
                <a:latin typeface="HK Grotesk"/>
              </a:rPr>
              <a:t>veri</a:t>
            </a:r>
            <a:r>
              <a:rPr lang="en-US" sz="2094" dirty="0">
                <a:solidFill>
                  <a:srgbClr val="000000"/>
                </a:solidFill>
                <a:latin typeface="HK Grotesk"/>
              </a:rPr>
              <a:t> </a:t>
            </a:r>
            <a:r>
              <a:rPr lang="en-US" sz="2094" dirty="0" err="1">
                <a:solidFill>
                  <a:srgbClr val="000000"/>
                </a:solidFill>
                <a:latin typeface="HK Grotesk"/>
              </a:rPr>
              <a:t>seti</a:t>
            </a:r>
            <a:r>
              <a:rPr lang="en-US" sz="2094" dirty="0">
                <a:solidFill>
                  <a:srgbClr val="000000"/>
                </a:solidFill>
                <a:latin typeface="HK Grotesk"/>
              </a:rPr>
              <a:t> </a:t>
            </a:r>
            <a:r>
              <a:rPr lang="en-US" sz="2094" dirty="0" err="1">
                <a:solidFill>
                  <a:srgbClr val="000000"/>
                </a:solidFill>
                <a:latin typeface="HK Grotesk"/>
              </a:rPr>
              <a:t>Konvolüsyonel</a:t>
            </a:r>
            <a:r>
              <a:rPr lang="en-US" sz="2094" dirty="0">
                <a:solidFill>
                  <a:srgbClr val="000000"/>
                </a:solidFill>
                <a:latin typeface="HK Grotesk"/>
              </a:rPr>
              <a:t> </a:t>
            </a:r>
            <a:r>
              <a:rPr lang="en-US" sz="2094" dirty="0" err="1">
                <a:solidFill>
                  <a:srgbClr val="000000"/>
                </a:solidFill>
                <a:latin typeface="HK Grotesk"/>
              </a:rPr>
              <a:t>Sinir</a:t>
            </a:r>
            <a:r>
              <a:rPr lang="en-US" sz="2094" dirty="0">
                <a:solidFill>
                  <a:srgbClr val="000000"/>
                </a:solidFill>
                <a:latin typeface="HK Grotesk"/>
              </a:rPr>
              <a:t> </a:t>
            </a:r>
            <a:r>
              <a:rPr lang="en-US" sz="2094" dirty="0" err="1">
                <a:solidFill>
                  <a:srgbClr val="000000"/>
                </a:solidFill>
                <a:latin typeface="HK Grotesk"/>
              </a:rPr>
              <a:t>Ağı</a:t>
            </a:r>
            <a:r>
              <a:rPr lang="en-US" sz="2094" dirty="0">
                <a:solidFill>
                  <a:srgbClr val="000000"/>
                </a:solidFill>
                <a:latin typeface="HK Grotesk"/>
              </a:rPr>
              <a:t> </a:t>
            </a:r>
            <a:r>
              <a:rPr lang="en-US" sz="2094" dirty="0" err="1">
                <a:solidFill>
                  <a:srgbClr val="000000"/>
                </a:solidFill>
                <a:latin typeface="HK Grotesk"/>
              </a:rPr>
              <a:t>olan</a:t>
            </a:r>
            <a:r>
              <a:rPr lang="en-US" sz="2094" dirty="0">
                <a:solidFill>
                  <a:srgbClr val="000000"/>
                </a:solidFill>
                <a:latin typeface="HK Grotesk"/>
              </a:rPr>
              <a:t> ResNet152_V2 </a:t>
            </a:r>
            <a:r>
              <a:rPr lang="en-US" sz="2094" dirty="0" err="1">
                <a:solidFill>
                  <a:srgbClr val="000000"/>
                </a:solidFill>
                <a:latin typeface="HK Grotesk"/>
              </a:rPr>
              <a:t>derin</a:t>
            </a:r>
            <a:r>
              <a:rPr lang="en-US" sz="2094" dirty="0">
                <a:solidFill>
                  <a:srgbClr val="000000"/>
                </a:solidFill>
                <a:latin typeface="HK Grotesk"/>
              </a:rPr>
              <a:t> </a:t>
            </a:r>
            <a:r>
              <a:rPr lang="en-US" sz="2094" dirty="0" err="1">
                <a:solidFill>
                  <a:srgbClr val="000000"/>
                </a:solidFill>
                <a:latin typeface="HK Grotesk"/>
              </a:rPr>
              <a:t>öğrenme</a:t>
            </a:r>
            <a:r>
              <a:rPr lang="en-US" sz="2094" dirty="0">
                <a:solidFill>
                  <a:srgbClr val="000000"/>
                </a:solidFill>
                <a:latin typeface="HK Grotesk"/>
              </a:rPr>
              <a:t> </a:t>
            </a:r>
            <a:r>
              <a:rPr lang="en-US" sz="2094" dirty="0" err="1">
                <a:solidFill>
                  <a:srgbClr val="000000"/>
                </a:solidFill>
                <a:latin typeface="HK Grotesk"/>
              </a:rPr>
              <a:t>yöntemi</a:t>
            </a:r>
            <a:r>
              <a:rPr lang="en-US" sz="2094" dirty="0">
                <a:solidFill>
                  <a:srgbClr val="000000"/>
                </a:solidFill>
                <a:latin typeface="HK Grotesk"/>
              </a:rPr>
              <a:t> </a:t>
            </a:r>
            <a:r>
              <a:rPr lang="en-US" sz="2094" dirty="0" err="1">
                <a:solidFill>
                  <a:srgbClr val="000000"/>
                </a:solidFill>
                <a:latin typeface="HK Grotesk"/>
              </a:rPr>
              <a:t>kullanılarak</a:t>
            </a:r>
            <a:r>
              <a:rPr lang="en-US" sz="2094" dirty="0">
                <a:solidFill>
                  <a:srgbClr val="000000"/>
                </a:solidFill>
                <a:latin typeface="HK Grotesk"/>
              </a:rPr>
              <a:t> </a:t>
            </a:r>
            <a:r>
              <a:rPr lang="en-US" sz="2094" dirty="0" err="1">
                <a:solidFill>
                  <a:srgbClr val="000000"/>
                </a:solidFill>
                <a:latin typeface="HK Grotesk"/>
              </a:rPr>
              <a:t>beyin</a:t>
            </a:r>
            <a:r>
              <a:rPr lang="en-US" sz="2094" dirty="0">
                <a:solidFill>
                  <a:srgbClr val="000000"/>
                </a:solidFill>
                <a:latin typeface="HK Grotesk"/>
              </a:rPr>
              <a:t> </a:t>
            </a:r>
            <a:r>
              <a:rPr lang="en-US" sz="2094" dirty="0" err="1">
                <a:solidFill>
                  <a:srgbClr val="000000"/>
                </a:solidFill>
                <a:latin typeface="HK Grotesk"/>
              </a:rPr>
              <a:t>tümörleri</a:t>
            </a:r>
            <a:r>
              <a:rPr lang="en-US" sz="2094" dirty="0">
                <a:solidFill>
                  <a:srgbClr val="000000"/>
                </a:solidFill>
                <a:latin typeface="HK Grotesk"/>
              </a:rPr>
              <a:t> </a:t>
            </a:r>
            <a:r>
              <a:rPr lang="en-US" sz="2094" dirty="0" err="1">
                <a:solidFill>
                  <a:srgbClr val="000000"/>
                </a:solidFill>
                <a:latin typeface="HK Grotesk"/>
              </a:rPr>
              <a:t>sınıflandırılmıştır</a:t>
            </a:r>
            <a:r>
              <a:rPr lang="en-US" sz="2094" dirty="0">
                <a:solidFill>
                  <a:srgbClr val="000000"/>
                </a:solidFill>
                <a:latin typeface="HK Grotesk"/>
              </a:rPr>
              <a:t> (</a:t>
            </a:r>
            <a:r>
              <a:rPr lang="en-US" sz="2094" dirty="0" err="1">
                <a:solidFill>
                  <a:srgbClr val="000000"/>
                </a:solidFill>
                <a:latin typeface="HK Grotesk"/>
              </a:rPr>
              <a:t>Şekil</a:t>
            </a:r>
            <a:r>
              <a:rPr lang="en-US" sz="2094" dirty="0">
                <a:solidFill>
                  <a:srgbClr val="000000"/>
                </a:solidFill>
                <a:latin typeface="HK Grotesk"/>
              </a:rPr>
              <a:t> 8.16).</a:t>
            </a:r>
          </a:p>
          <a:p>
            <a:pPr algn="l">
              <a:lnSpc>
                <a:spcPts val="2932"/>
              </a:lnSpc>
            </a:pPr>
            <a:endParaRPr lang="en-US" sz="2094" dirty="0">
              <a:solidFill>
                <a:srgbClr val="000000"/>
              </a:solidFill>
              <a:latin typeface="HK Grotesk"/>
            </a:endParaRPr>
          </a:p>
          <a:p>
            <a:pPr algn="l">
              <a:lnSpc>
                <a:spcPts val="2932"/>
              </a:lnSpc>
            </a:pPr>
            <a:endParaRPr lang="en-US" sz="2094" dirty="0">
              <a:solidFill>
                <a:srgbClr val="000000"/>
              </a:solidFill>
              <a:latin typeface="HK Grotesk"/>
            </a:endParaRPr>
          </a:p>
          <a:p>
            <a:pPr algn="l">
              <a:lnSpc>
                <a:spcPts val="2932"/>
              </a:lnSpc>
            </a:pPr>
            <a:r>
              <a:rPr lang="en-US" sz="2094" dirty="0">
                <a:solidFill>
                  <a:srgbClr val="000000"/>
                </a:solidFill>
                <a:latin typeface="HK Grotesk"/>
              </a:rPr>
              <a:t> </a:t>
            </a:r>
            <a:r>
              <a:rPr lang="en-US" sz="2094" dirty="0" err="1">
                <a:solidFill>
                  <a:srgbClr val="000000"/>
                </a:solidFill>
                <a:latin typeface="HK Grotesk"/>
              </a:rPr>
              <a:t>İlgili</a:t>
            </a:r>
            <a:r>
              <a:rPr lang="en-US" sz="2094" dirty="0">
                <a:solidFill>
                  <a:srgbClr val="000000"/>
                </a:solidFill>
                <a:latin typeface="HK Grotesk"/>
              </a:rPr>
              <a:t> </a:t>
            </a:r>
            <a:r>
              <a:rPr lang="en-US" sz="2094" dirty="0" err="1">
                <a:solidFill>
                  <a:srgbClr val="000000"/>
                </a:solidFill>
                <a:latin typeface="HK Grotesk"/>
              </a:rPr>
              <a:t>uygulamanın</a:t>
            </a:r>
            <a:r>
              <a:rPr lang="en-US" sz="2094" dirty="0">
                <a:solidFill>
                  <a:srgbClr val="000000"/>
                </a:solidFill>
                <a:latin typeface="HK Grotesk"/>
              </a:rPr>
              <a:t> </a:t>
            </a:r>
            <a:r>
              <a:rPr lang="en-US" sz="2094" dirty="0" err="1">
                <a:solidFill>
                  <a:srgbClr val="000000"/>
                </a:solidFill>
                <a:latin typeface="HK Grotesk"/>
              </a:rPr>
              <a:t>kodu</a:t>
            </a:r>
            <a:r>
              <a:rPr lang="en-US" sz="2094" dirty="0">
                <a:solidFill>
                  <a:srgbClr val="000000"/>
                </a:solidFill>
                <a:latin typeface="HK Grotesk"/>
              </a:rPr>
              <a:t> </a:t>
            </a:r>
            <a:r>
              <a:rPr lang="en-US" sz="2094" dirty="0" err="1">
                <a:solidFill>
                  <a:srgbClr val="000000"/>
                </a:solidFill>
                <a:latin typeface="HK Grotesk"/>
              </a:rPr>
              <a:t>Github</a:t>
            </a:r>
            <a:r>
              <a:rPr lang="en-US" sz="2094" dirty="0">
                <a:solidFill>
                  <a:srgbClr val="000000"/>
                </a:solidFill>
                <a:latin typeface="HK Grotesk"/>
              </a:rPr>
              <a:t> </a:t>
            </a:r>
            <a:r>
              <a:rPr lang="en-US" sz="2094" dirty="0" err="1">
                <a:solidFill>
                  <a:srgbClr val="000000"/>
                </a:solidFill>
                <a:latin typeface="HK Grotesk"/>
              </a:rPr>
              <a:t>platformu</a:t>
            </a:r>
            <a:r>
              <a:rPr lang="en-US" sz="2094" dirty="0">
                <a:solidFill>
                  <a:srgbClr val="000000"/>
                </a:solidFill>
                <a:latin typeface="HK Grotesk"/>
              </a:rPr>
              <a:t> Hafta8 </a:t>
            </a:r>
            <a:r>
              <a:rPr lang="en-US" sz="2094" dirty="0" err="1">
                <a:solidFill>
                  <a:srgbClr val="000000"/>
                </a:solidFill>
                <a:latin typeface="HK Grotesk"/>
              </a:rPr>
              <a:t>klasöründe</a:t>
            </a:r>
            <a:r>
              <a:rPr lang="en-US" sz="2094" dirty="0">
                <a:solidFill>
                  <a:srgbClr val="000000"/>
                </a:solidFill>
                <a:latin typeface="HK Grotesk"/>
              </a:rPr>
              <a:t> </a:t>
            </a:r>
            <a:r>
              <a:rPr lang="en-US" sz="2094" dirty="0" err="1">
                <a:solidFill>
                  <a:srgbClr val="000000"/>
                </a:solidFill>
                <a:latin typeface="HK Grotesk"/>
              </a:rPr>
              <a:t>yer</a:t>
            </a:r>
            <a:r>
              <a:rPr lang="en-US" sz="2094" dirty="0">
                <a:solidFill>
                  <a:srgbClr val="000000"/>
                </a:solidFill>
                <a:latin typeface="HK Grotesk"/>
              </a:rPr>
              <a:t> </a:t>
            </a:r>
            <a:r>
              <a:rPr lang="en-US" sz="2094" dirty="0" err="1">
                <a:solidFill>
                  <a:srgbClr val="000000"/>
                </a:solidFill>
                <a:latin typeface="HK Grotesk"/>
              </a:rPr>
              <a:t>alan</a:t>
            </a:r>
            <a:r>
              <a:rPr lang="en-US" sz="2094" dirty="0">
                <a:solidFill>
                  <a:srgbClr val="000000"/>
                </a:solidFill>
                <a:latin typeface="HK Grotesk"/>
              </a:rPr>
              <a:t> H8_derinogrenme_beyintumoru.py </a:t>
            </a:r>
            <a:r>
              <a:rPr lang="en-US" sz="2094" dirty="0" err="1">
                <a:solidFill>
                  <a:srgbClr val="000000"/>
                </a:solidFill>
                <a:latin typeface="HK Grotesk"/>
              </a:rPr>
              <a:t>dosyası</a:t>
            </a:r>
            <a:r>
              <a:rPr lang="en-US" sz="2094" dirty="0">
                <a:solidFill>
                  <a:srgbClr val="000000"/>
                </a:solidFill>
                <a:latin typeface="HK Grotesk"/>
              </a:rPr>
              <a:t> </a:t>
            </a:r>
            <a:r>
              <a:rPr lang="en-US" sz="2094" dirty="0" err="1">
                <a:solidFill>
                  <a:srgbClr val="000000"/>
                </a:solidFill>
                <a:latin typeface="HK Grotesk"/>
              </a:rPr>
              <a:t>ile</a:t>
            </a:r>
            <a:r>
              <a:rPr lang="en-US" sz="2094" dirty="0">
                <a:solidFill>
                  <a:srgbClr val="000000"/>
                </a:solidFill>
                <a:latin typeface="HK Grotesk"/>
              </a:rPr>
              <a:t> </a:t>
            </a:r>
            <a:r>
              <a:rPr lang="en-US" sz="2094" dirty="0" err="1">
                <a:solidFill>
                  <a:srgbClr val="000000"/>
                </a:solidFill>
                <a:latin typeface="HK Grotesk"/>
              </a:rPr>
              <a:t>paylaşılmış</a:t>
            </a:r>
            <a:r>
              <a:rPr lang="en-US" sz="2094" dirty="0">
                <a:solidFill>
                  <a:srgbClr val="000000"/>
                </a:solidFill>
                <a:latin typeface="HK Grotesk"/>
              </a:rPr>
              <a:t> </a:t>
            </a:r>
            <a:r>
              <a:rPr lang="en-US" sz="2094" dirty="0" err="1">
                <a:solidFill>
                  <a:srgbClr val="000000"/>
                </a:solidFill>
                <a:latin typeface="HK Grotesk"/>
              </a:rPr>
              <a:t>durumdadır</a:t>
            </a:r>
            <a:r>
              <a:rPr lang="en-US" sz="2094" dirty="0">
                <a:solidFill>
                  <a:srgbClr val="000000"/>
                </a:solidFill>
                <a:latin typeface="HK Grotesk"/>
              </a:rPr>
              <a:t> (</a:t>
            </a:r>
            <a:r>
              <a:rPr lang="en-US" sz="2094" dirty="0" err="1">
                <a:solidFill>
                  <a:srgbClr val="000000"/>
                </a:solidFill>
                <a:latin typeface="HK Grotesk"/>
              </a:rPr>
              <a:t>Uygulamanın</a:t>
            </a:r>
            <a:r>
              <a:rPr lang="en-US" sz="2094" dirty="0">
                <a:solidFill>
                  <a:srgbClr val="000000"/>
                </a:solidFill>
                <a:latin typeface="HK Grotesk"/>
              </a:rPr>
              <a:t> </a:t>
            </a:r>
            <a:r>
              <a:rPr lang="en-US" sz="2094" dirty="0" err="1">
                <a:solidFill>
                  <a:srgbClr val="000000"/>
                </a:solidFill>
                <a:latin typeface="HK Grotesk"/>
              </a:rPr>
              <a:t>veri</a:t>
            </a:r>
            <a:r>
              <a:rPr lang="en-US" sz="2094" dirty="0">
                <a:solidFill>
                  <a:srgbClr val="000000"/>
                </a:solidFill>
                <a:latin typeface="HK Grotesk"/>
              </a:rPr>
              <a:t> </a:t>
            </a:r>
            <a:r>
              <a:rPr lang="en-US" sz="2094" dirty="0" err="1">
                <a:solidFill>
                  <a:srgbClr val="000000"/>
                </a:solidFill>
                <a:latin typeface="HK Grotesk"/>
              </a:rPr>
              <a:t>seti</a:t>
            </a:r>
            <a:r>
              <a:rPr lang="en-US" sz="2094" dirty="0">
                <a:solidFill>
                  <a:srgbClr val="000000"/>
                </a:solidFill>
                <a:latin typeface="HK Grotesk"/>
              </a:rPr>
              <a:t> </a:t>
            </a:r>
            <a:r>
              <a:rPr lang="en-US" sz="2094" dirty="0" err="1">
                <a:solidFill>
                  <a:srgbClr val="000000"/>
                </a:solidFill>
                <a:latin typeface="HK Grotesk"/>
              </a:rPr>
              <a:t>ilgili</a:t>
            </a:r>
            <a:r>
              <a:rPr lang="en-US" sz="2094" dirty="0">
                <a:solidFill>
                  <a:srgbClr val="000000"/>
                </a:solidFill>
                <a:latin typeface="HK Grotesk"/>
              </a:rPr>
              <a:t> Kaggle </a:t>
            </a:r>
            <a:r>
              <a:rPr lang="en-US" sz="2094" dirty="0" err="1">
                <a:solidFill>
                  <a:srgbClr val="000000"/>
                </a:solidFill>
                <a:latin typeface="HK Grotesk"/>
              </a:rPr>
              <a:t>linki</a:t>
            </a:r>
            <a:r>
              <a:rPr lang="en-US" sz="2094" dirty="0">
                <a:solidFill>
                  <a:srgbClr val="000000"/>
                </a:solidFill>
                <a:latin typeface="HK Grotesk"/>
              </a:rPr>
              <a:t> </a:t>
            </a:r>
            <a:r>
              <a:rPr lang="en-US" sz="2094" dirty="0" err="1">
                <a:solidFill>
                  <a:srgbClr val="000000"/>
                </a:solidFill>
                <a:latin typeface="HK Grotesk"/>
              </a:rPr>
              <a:t>altından</a:t>
            </a:r>
            <a:r>
              <a:rPr lang="en-US" sz="2094" dirty="0">
                <a:solidFill>
                  <a:srgbClr val="000000"/>
                </a:solidFill>
                <a:latin typeface="HK Grotesk"/>
              </a:rPr>
              <a:t> </a:t>
            </a:r>
            <a:r>
              <a:rPr lang="en-US" sz="2094" dirty="0" err="1">
                <a:solidFill>
                  <a:srgbClr val="000000"/>
                </a:solidFill>
                <a:latin typeface="HK Grotesk"/>
              </a:rPr>
              <a:t>indirilmelidir</a:t>
            </a:r>
            <a:r>
              <a:rPr lang="en-US" sz="2094" dirty="0">
                <a:solidFill>
                  <a:srgbClr val="000000"/>
                </a:solidFill>
                <a:latin typeface="HK Grotesk"/>
              </a:rPr>
              <a:t>).</a:t>
            </a:r>
          </a:p>
        </p:txBody>
      </p:sp>
      <p:sp>
        <p:nvSpPr>
          <p:cNvPr id="3" name="Freeform 3"/>
          <p:cNvSpPr/>
          <p:nvPr/>
        </p:nvSpPr>
        <p:spPr>
          <a:xfrm>
            <a:off x="12959825" y="2122200"/>
            <a:ext cx="4120805" cy="4384536"/>
          </a:xfrm>
          <a:custGeom>
            <a:avLst/>
            <a:gdLst/>
            <a:ahLst/>
            <a:cxnLst/>
            <a:rect l="l" t="t" r="r" b="b"/>
            <a:pathLst>
              <a:path w="4120805" h="4384536">
                <a:moveTo>
                  <a:pt x="0" y="0"/>
                </a:moveTo>
                <a:lnTo>
                  <a:pt x="4120805" y="0"/>
                </a:lnTo>
                <a:lnTo>
                  <a:pt x="4120805" y="4384536"/>
                </a:lnTo>
                <a:lnTo>
                  <a:pt x="0" y="4384536"/>
                </a:lnTo>
                <a:lnTo>
                  <a:pt x="0" y="0"/>
                </a:lnTo>
                <a:close/>
              </a:path>
            </a:pathLst>
          </a:custGeom>
          <a:blipFill>
            <a:blip r:embed="rId2"/>
            <a:stretch>
              <a:fillRect/>
            </a:stretch>
          </a:blipFill>
        </p:spPr>
      </p:sp>
      <p:sp>
        <p:nvSpPr>
          <p:cNvPr id="4" name="TextBox 4"/>
          <p:cNvSpPr txBox="1"/>
          <p:nvPr/>
        </p:nvSpPr>
        <p:spPr>
          <a:xfrm>
            <a:off x="326717" y="357269"/>
            <a:ext cx="13639029" cy="422176"/>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Merriweather"/>
              </a:rPr>
              <a:t>İlave Etkinlik</a:t>
            </a:r>
          </a:p>
        </p:txBody>
      </p:sp>
      <p:sp>
        <p:nvSpPr>
          <p:cNvPr id="5" name="TextBox 5"/>
          <p:cNvSpPr txBox="1"/>
          <p:nvPr/>
        </p:nvSpPr>
        <p:spPr>
          <a:xfrm>
            <a:off x="13120146" y="6584495"/>
            <a:ext cx="3686142" cy="389222"/>
          </a:xfrm>
          <a:prstGeom prst="rect">
            <a:avLst/>
          </a:prstGeom>
        </p:spPr>
        <p:txBody>
          <a:bodyPr lIns="0" tIns="0" rIns="0" bIns="0" rtlCol="0" anchor="t">
            <a:spAutoFit/>
          </a:bodyPr>
          <a:lstStyle/>
          <a:p>
            <a:pPr algn="ctr">
              <a:lnSpc>
                <a:spcPts val="3219"/>
              </a:lnSpc>
              <a:spcBef>
                <a:spcPct val="0"/>
              </a:spcBef>
            </a:pPr>
            <a:r>
              <a:rPr lang="en-US" sz="2299">
                <a:solidFill>
                  <a:srgbClr val="000000"/>
                </a:solidFill>
                <a:latin typeface="Merriweather"/>
              </a:rPr>
              <a:t>Şekil 8.16. MRI görüntüsü</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1816453" y="2307294"/>
            <a:ext cx="6326227" cy="7719239"/>
          </a:xfrm>
          <a:custGeom>
            <a:avLst/>
            <a:gdLst/>
            <a:ahLst/>
            <a:cxnLst/>
            <a:rect l="l" t="t" r="r" b="b"/>
            <a:pathLst>
              <a:path w="6326227" h="7719239">
                <a:moveTo>
                  <a:pt x="0" y="0"/>
                </a:moveTo>
                <a:lnTo>
                  <a:pt x="6326227" y="0"/>
                </a:lnTo>
                <a:lnTo>
                  <a:pt x="6326227" y="7719239"/>
                </a:lnTo>
                <a:lnTo>
                  <a:pt x="0" y="7719239"/>
                </a:lnTo>
                <a:lnTo>
                  <a:pt x="0" y="0"/>
                </a:lnTo>
                <a:close/>
              </a:path>
            </a:pathLst>
          </a:custGeom>
          <a:blipFill>
            <a:blip r:embed="rId2"/>
            <a:stretch>
              <a:fillRect/>
            </a:stretch>
          </a:blipFill>
        </p:spPr>
      </p:sp>
      <p:sp>
        <p:nvSpPr>
          <p:cNvPr id="3" name="Freeform 3"/>
          <p:cNvSpPr/>
          <p:nvPr/>
        </p:nvSpPr>
        <p:spPr>
          <a:xfrm>
            <a:off x="8705732" y="3487700"/>
            <a:ext cx="5722430" cy="1940083"/>
          </a:xfrm>
          <a:custGeom>
            <a:avLst/>
            <a:gdLst/>
            <a:ahLst/>
            <a:cxnLst/>
            <a:rect l="l" t="t" r="r" b="b"/>
            <a:pathLst>
              <a:path w="5722430" h="1940083">
                <a:moveTo>
                  <a:pt x="0" y="0"/>
                </a:moveTo>
                <a:lnTo>
                  <a:pt x="5722430" y="0"/>
                </a:lnTo>
                <a:lnTo>
                  <a:pt x="5722430" y="1940083"/>
                </a:lnTo>
                <a:lnTo>
                  <a:pt x="0" y="1940083"/>
                </a:lnTo>
                <a:lnTo>
                  <a:pt x="0" y="0"/>
                </a:lnTo>
                <a:close/>
              </a:path>
            </a:pathLst>
          </a:custGeom>
          <a:blipFill>
            <a:blip r:embed="rId3"/>
            <a:stretch>
              <a:fillRect/>
            </a:stretch>
          </a:blipFill>
        </p:spPr>
      </p:sp>
      <p:sp>
        <p:nvSpPr>
          <p:cNvPr id="4" name="TextBox 4"/>
          <p:cNvSpPr txBox="1"/>
          <p:nvPr/>
        </p:nvSpPr>
        <p:spPr>
          <a:xfrm>
            <a:off x="933324" y="1401815"/>
            <a:ext cx="16117074" cy="905479"/>
          </a:xfrm>
          <a:prstGeom prst="rect">
            <a:avLst/>
          </a:prstGeom>
        </p:spPr>
        <p:txBody>
          <a:bodyPr lIns="0" tIns="0" rIns="0" bIns="0" rtlCol="0" anchor="t">
            <a:spAutoFit/>
          </a:bodyPr>
          <a:lstStyle/>
          <a:p>
            <a:pPr algn="l">
              <a:lnSpc>
                <a:spcPts val="3627"/>
              </a:lnSpc>
            </a:pPr>
            <a:r>
              <a:rPr lang="en-US" sz="2590">
                <a:solidFill>
                  <a:srgbClr val="000000"/>
                </a:solidFill>
                <a:latin typeface="HK Grotesk"/>
              </a:rPr>
              <a:t>Öğrenciler, Çizelge 8.2’de verilen ResNet152_V2 derin öğrenme tekniği ile beyin tümörü tespiti</a:t>
            </a:r>
          </a:p>
          <a:p>
            <a:pPr algn="l">
              <a:lnSpc>
                <a:spcPts val="3627"/>
              </a:lnSpc>
            </a:pPr>
            <a:r>
              <a:rPr lang="en-US" sz="2590">
                <a:solidFill>
                  <a:srgbClr val="000000"/>
                </a:solidFill>
                <a:latin typeface="HK Grotesk"/>
              </a:rPr>
              <a:t>için giriş çıkış parametrelerini belirler.</a:t>
            </a:r>
          </a:p>
        </p:txBody>
      </p:sp>
      <p:sp>
        <p:nvSpPr>
          <p:cNvPr id="5" name="TextBox 5"/>
          <p:cNvSpPr txBox="1"/>
          <p:nvPr/>
        </p:nvSpPr>
        <p:spPr>
          <a:xfrm>
            <a:off x="326717" y="357269"/>
            <a:ext cx="10041221" cy="422176"/>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Merriweather"/>
              </a:rPr>
              <a:t>İlave Etkinlik</a:t>
            </a:r>
          </a:p>
        </p:txBody>
      </p:sp>
      <p:sp>
        <p:nvSpPr>
          <p:cNvPr id="6" name="TextBox 6"/>
          <p:cNvSpPr txBox="1"/>
          <p:nvPr/>
        </p:nvSpPr>
        <p:spPr>
          <a:xfrm>
            <a:off x="8623198" y="5716658"/>
            <a:ext cx="9061746" cy="759199"/>
          </a:xfrm>
          <a:prstGeom prst="rect">
            <a:avLst/>
          </a:prstGeom>
        </p:spPr>
        <p:txBody>
          <a:bodyPr lIns="0" tIns="0" rIns="0" bIns="0" rtlCol="0" anchor="t">
            <a:spAutoFit/>
          </a:bodyPr>
          <a:lstStyle/>
          <a:p>
            <a:pPr algn="l">
              <a:lnSpc>
                <a:spcPts val="2044"/>
              </a:lnSpc>
              <a:spcBef>
                <a:spcPct val="0"/>
              </a:spcBef>
            </a:pPr>
            <a:r>
              <a:rPr lang="en-US" sz="1460">
                <a:solidFill>
                  <a:srgbClr val="000000"/>
                </a:solidFill>
                <a:latin typeface="Merriweather"/>
              </a:rPr>
              <a:t>Bu bölümde hastalara ait 3264 adet veri setinde (Web Kaynağı 8.8). MRI görüntüsü giriş</a:t>
            </a:r>
          </a:p>
          <a:p>
            <a:pPr algn="l">
              <a:lnSpc>
                <a:spcPts val="2044"/>
              </a:lnSpc>
              <a:spcBef>
                <a:spcPct val="0"/>
              </a:spcBef>
            </a:pPr>
            <a:r>
              <a:rPr lang="en-US" sz="1460">
                <a:solidFill>
                  <a:srgbClr val="000000"/>
                </a:solidFill>
                <a:latin typeface="Merriweather"/>
              </a:rPr>
              <a:t>parametrelerine göre beyin tümörünün olup olmadığını ve türünü belirlemede ResNet152_V2 derin</a:t>
            </a:r>
          </a:p>
          <a:p>
            <a:pPr algn="l">
              <a:lnSpc>
                <a:spcPts val="2044"/>
              </a:lnSpc>
              <a:spcBef>
                <a:spcPct val="0"/>
              </a:spcBef>
            </a:pPr>
            <a:r>
              <a:rPr lang="en-US" sz="1460">
                <a:solidFill>
                  <a:srgbClr val="000000"/>
                </a:solidFill>
                <a:latin typeface="Merriweather"/>
              </a:rPr>
              <a:t>öğrenme tekniği ile sınıflandırılma yapılması amaçlanmıştır.</a:t>
            </a:r>
          </a:p>
        </p:txBody>
      </p:sp>
      <p:sp>
        <p:nvSpPr>
          <p:cNvPr id="7" name="TextBox 7"/>
          <p:cNvSpPr txBox="1"/>
          <p:nvPr/>
        </p:nvSpPr>
        <p:spPr>
          <a:xfrm>
            <a:off x="8545687" y="6865184"/>
            <a:ext cx="9216767" cy="644550"/>
          </a:xfrm>
          <a:prstGeom prst="rect">
            <a:avLst/>
          </a:prstGeom>
        </p:spPr>
        <p:txBody>
          <a:bodyPr lIns="0" tIns="0" rIns="0" bIns="0" rtlCol="0" anchor="t">
            <a:spAutoFit/>
          </a:bodyPr>
          <a:lstStyle/>
          <a:p>
            <a:pPr algn="just">
              <a:lnSpc>
                <a:spcPts val="2535"/>
              </a:lnSpc>
              <a:spcBef>
                <a:spcPct val="0"/>
              </a:spcBef>
            </a:pPr>
            <a:r>
              <a:rPr lang="en-US" sz="1811">
                <a:solidFill>
                  <a:srgbClr val="000000"/>
                </a:solidFill>
                <a:latin typeface="Merriweather"/>
              </a:rPr>
              <a:t>VERİ SETİ İÇİN İNDİRME LİNKİ</a:t>
            </a:r>
          </a:p>
          <a:p>
            <a:pPr algn="just">
              <a:lnSpc>
                <a:spcPts val="2535"/>
              </a:lnSpc>
              <a:spcBef>
                <a:spcPct val="0"/>
              </a:spcBef>
            </a:pPr>
            <a:r>
              <a:rPr lang="en-US" sz="1811">
                <a:solidFill>
                  <a:srgbClr val="000000"/>
                </a:solidFill>
                <a:latin typeface="Merriweather"/>
              </a:rPr>
              <a:t>https://www.kaggle.com/datasets/sartajbhuvaji/brain-tumor-classification-mri</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11544088" y="2198208"/>
            <a:ext cx="5715212" cy="5160894"/>
          </a:xfrm>
          <a:custGeom>
            <a:avLst/>
            <a:gdLst/>
            <a:ahLst/>
            <a:cxnLst/>
            <a:rect l="l" t="t" r="r" b="b"/>
            <a:pathLst>
              <a:path w="5715212" h="5160894">
                <a:moveTo>
                  <a:pt x="0" y="0"/>
                </a:moveTo>
                <a:lnTo>
                  <a:pt x="5715212" y="0"/>
                </a:lnTo>
                <a:lnTo>
                  <a:pt x="5715212" y="5160894"/>
                </a:lnTo>
                <a:lnTo>
                  <a:pt x="0" y="5160894"/>
                </a:lnTo>
                <a:lnTo>
                  <a:pt x="0" y="0"/>
                </a:lnTo>
                <a:close/>
              </a:path>
            </a:pathLst>
          </a:custGeom>
          <a:blipFill>
            <a:blip r:embed="rId2"/>
            <a:stretch>
              <a:fillRect/>
            </a:stretch>
          </a:blipFill>
        </p:spPr>
      </p:sp>
      <p:sp>
        <p:nvSpPr>
          <p:cNvPr id="3" name="TextBox 3"/>
          <p:cNvSpPr txBox="1"/>
          <p:nvPr/>
        </p:nvSpPr>
        <p:spPr>
          <a:xfrm>
            <a:off x="828951" y="2512558"/>
            <a:ext cx="10468384" cy="2786625"/>
          </a:xfrm>
          <a:prstGeom prst="rect">
            <a:avLst/>
          </a:prstGeom>
        </p:spPr>
        <p:txBody>
          <a:bodyPr lIns="0" tIns="0" rIns="0" bIns="0" rtlCol="0" anchor="t">
            <a:spAutoFit/>
          </a:bodyPr>
          <a:lstStyle/>
          <a:p>
            <a:pPr algn="l">
              <a:lnSpc>
                <a:spcPts val="3697"/>
              </a:lnSpc>
            </a:pPr>
            <a:r>
              <a:rPr lang="en-US" sz="2641">
                <a:solidFill>
                  <a:srgbClr val="000000"/>
                </a:solidFill>
                <a:latin typeface="HK Grotesk"/>
              </a:rPr>
              <a:t>Derin öğrenme, sayısal sistemlerin yapılandırılmamış, etiketlenmemiş verilere göre öğrenmesi ve kararlar alması için yapay sinir ağlarını kullanan makine öğrenmesinin bir alt dalıdır (Şekil 8.1). Yapay zekâ alanında çalışan uzmanlar, büyük veri olarak adlandırılan ve genellikle metin, ses veya resimlere dayalı veri kümelerini daha hızlı ve doğru bir şekilde analiz etmek için derin öğrenme mimarilerini kullanırlar.</a:t>
            </a:r>
          </a:p>
        </p:txBody>
      </p:sp>
      <p:sp>
        <p:nvSpPr>
          <p:cNvPr id="4" name="TextBox 4"/>
          <p:cNvSpPr txBox="1"/>
          <p:nvPr/>
        </p:nvSpPr>
        <p:spPr>
          <a:xfrm>
            <a:off x="326717" y="357269"/>
            <a:ext cx="10970618" cy="422276"/>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Merriweather"/>
              </a:rPr>
              <a:t>1.1. Yapay Sinir Ağları Temelinde Derin Öğrenme’ye Geçiş</a:t>
            </a:r>
          </a:p>
        </p:txBody>
      </p:sp>
      <p:sp>
        <p:nvSpPr>
          <p:cNvPr id="5" name="TextBox 5"/>
          <p:cNvSpPr txBox="1"/>
          <p:nvPr/>
        </p:nvSpPr>
        <p:spPr>
          <a:xfrm>
            <a:off x="12095321" y="7533537"/>
            <a:ext cx="5163979" cy="422276"/>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Merriweather"/>
              </a:rPr>
              <a:t>Şekil 8.1. Yapay zekâ ve alt dalları</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TextBox 2"/>
          <p:cNvSpPr txBox="1"/>
          <p:nvPr/>
        </p:nvSpPr>
        <p:spPr>
          <a:xfrm>
            <a:off x="1028700" y="1477973"/>
            <a:ext cx="16117074" cy="4104953"/>
          </a:xfrm>
          <a:prstGeom prst="rect">
            <a:avLst/>
          </a:prstGeom>
        </p:spPr>
        <p:txBody>
          <a:bodyPr lIns="0" tIns="0" rIns="0" bIns="0" rtlCol="0" anchor="t">
            <a:spAutoFit/>
          </a:bodyPr>
          <a:lstStyle/>
          <a:p>
            <a:pPr algn="l">
              <a:lnSpc>
                <a:spcPts val="3627"/>
              </a:lnSpc>
            </a:pPr>
            <a:r>
              <a:rPr lang="en-US" sz="2590">
                <a:solidFill>
                  <a:srgbClr val="000000"/>
                </a:solidFill>
                <a:latin typeface="HK Grotesk"/>
              </a:rPr>
              <a:t>Eğitmen, ilgili hafta eğitimi hakkında öğrencilerin ilgisini arttırmak ve yeni öğrenilen bilgileri önceden öğrenilen bilgiler ile karşılaştırmak için aşağıda maddeler halinde verilen soruları tartışır.</a:t>
            </a:r>
          </a:p>
          <a:p>
            <a:pPr algn="l">
              <a:lnSpc>
                <a:spcPts val="3627"/>
              </a:lnSpc>
            </a:pPr>
            <a:endParaRPr lang="en-US" sz="2590">
              <a:solidFill>
                <a:srgbClr val="000000"/>
              </a:solidFill>
              <a:latin typeface="HK Grotesk"/>
            </a:endParaRPr>
          </a:p>
          <a:p>
            <a:pPr marL="559355" lvl="1" indent="-279678" algn="l">
              <a:lnSpc>
                <a:spcPts val="3627"/>
              </a:lnSpc>
              <a:buFont typeface="Arial"/>
              <a:buChar char="•"/>
            </a:pPr>
            <a:r>
              <a:rPr lang="en-US" sz="2590">
                <a:solidFill>
                  <a:srgbClr val="000000"/>
                </a:solidFill>
                <a:latin typeface="HK Grotesk"/>
              </a:rPr>
              <a:t> İlgili haftada ele alınan yapay zekâ uygulamalarına uygun örnek veri setleri neler olabilir?</a:t>
            </a:r>
          </a:p>
          <a:p>
            <a:pPr marL="559355" lvl="1" indent="-279678" algn="l">
              <a:lnSpc>
                <a:spcPts val="3627"/>
              </a:lnSpc>
              <a:buFont typeface="Arial"/>
              <a:buChar char="•"/>
            </a:pPr>
            <a:r>
              <a:rPr lang="en-US" sz="2590">
                <a:solidFill>
                  <a:srgbClr val="000000"/>
                </a:solidFill>
                <a:latin typeface="HK Grotesk"/>
              </a:rPr>
              <a:t> İlgili haftada ele alınan veri setlerinin yapay zekâ teknik ve kütüphanelerinde ne derecede başarım etkisi olmuştur?</a:t>
            </a:r>
          </a:p>
          <a:p>
            <a:pPr marL="559355" lvl="1" indent="-279678" algn="l">
              <a:lnSpc>
                <a:spcPts val="3627"/>
              </a:lnSpc>
              <a:buFont typeface="Arial"/>
              <a:buChar char="•"/>
            </a:pPr>
            <a:r>
              <a:rPr lang="en-US" sz="2590">
                <a:solidFill>
                  <a:srgbClr val="000000"/>
                </a:solidFill>
                <a:latin typeface="HK Grotesk"/>
              </a:rPr>
              <a:t> İlgili haftada öğretilen yapay zekâ tekniği ile uyumlu ve uyumsuz olabilecek açık erişimli veri seti çeşitleri sunan (kaagle, github vs.) internet sitelerinden elde edilecek farklı veri çeşitleri ile yapay zekâ tekniği uyumluluğunu sorar.</a:t>
            </a:r>
          </a:p>
        </p:txBody>
      </p:sp>
      <p:sp>
        <p:nvSpPr>
          <p:cNvPr id="3" name="TextBox 3"/>
          <p:cNvSpPr txBox="1"/>
          <p:nvPr/>
        </p:nvSpPr>
        <p:spPr>
          <a:xfrm>
            <a:off x="326717" y="357269"/>
            <a:ext cx="10041221" cy="422176"/>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Merriweather"/>
              </a:rPr>
              <a:t>İlave Etkinlik</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1490457" y="1068800"/>
            <a:ext cx="6226141" cy="8149399"/>
          </a:xfrm>
          <a:custGeom>
            <a:avLst/>
            <a:gdLst/>
            <a:ahLst/>
            <a:cxnLst/>
            <a:rect l="l" t="t" r="r" b="b"/>
            <a:pathLst>
              <a:path w="6226141" h="8149399">
                <a:moveTo>
                  <a:pt x="0" y="0"/>
                </a:moveTo>
                <a:lnTo>
                  <a:pt x="6226141" y="0"/>
                </a:lnTo>
                <a:lnTo>
                  <a:pt x="6226141" y="8149400"/>
                </a:lnTo>
                <a:lnTo>
                  <a:pt x="0" y="8149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1028700" y="3546441"/>
            <a:ext cx="9623459" cy="2607076"/>
          </a:xfrm>
          <a:prstGeom prst="rect">
            <a:avLst/>
          </a:prstGeom>
        </p:spPr>
        <p:txBody>
          <a:bodyPr lIns="0" tIns="0" rIns="0" bIns="0" rtlCol="0" anchor="t">
            <a:spAutoFit/>
          </a:bodyPr>
          <a:lstStyle/>
          <a:p>
            <a:pPr marL="0" lvl="0" indent="0" algn="l">
              <a:lnSpc>
                <a:spcPts val="10015"/>
              </a:lnSpc>
            </a:pPr>
            <a:r>
              <a:rPr lang="en-US" sz="10015" spc="-420">
                <a:solidFill>
                  <a:srgbClr val="3139A8"/>
                </a:solidFill>
                <a:latin typeface="Be Vietnam Ultra-Bold"/>
              </a:rPr>
              <a:t>DERSİMİZİN SONUNA GELDİK!</a:t>
            </a:r>
          </a:p>
        </p:txBody>
      </p:sp>
      <p:sp>
        <p:nvSpPr>
          <p:cNvPr id="10" name="TextBox 10"/>
          <p:cNvSpPr txBox="1"/>
          <p:nvPr/>
        </p:nvSpPr>
        <p:spPr>
          <a:xfrm>
            <a:off x="1028700" y="6482285"/>
            <a:ext cx="9623459" cy="723851"/>
          </a:xfrm>
          <a:prstGeom prst="rect">
            <a:avLst/>
          </a:prstGeom>
        </p:spPr>
        <p:txBody>
          <a:bodyPr lIns="0" tIns="0" rIns="0" bIns="0" rtlCol="0" anchor="t">
            <a:spAutoFit/>
          </a:bodyPr>
          <a:lstStyle/>
          <a:p>
            <a:pPr marL="0" lvl="0" indent="0" algn="l">
              <a:lnSpc>
                <a:spcPts val="5675"/>
              </a:lnSpc>
            </a:pPr>
            <a:r>
              <a:rPr lang="en-US" sz="5354" spc="-224">
                <a:solidFill>
                  <a:srgbClr val="3139A8"/>
                </a:solidFill>
                <a:latin typeface="Be Vietnam"/>
              </a:rPr>
              <a:t>KATILIMINIZ İÇİN TEŞEKKÜRLER.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4586263" y="3039239"/>
            <a:ext cx="8831692" cy="5549825"/>
          </a:xfrm>
          <a:custGeom>
            <a:avLst/>
            <a:gdLst/>
            <a:ahLst/>
            <a:cxnLst/>
            <a:rect l="l" t="t" r="r" b="b"/>
            <a:pathLst>
              <a:path w="8831692" h="5549825">
                <a:moveTo>
                  <a:pt x="0" y="0"/>
                </a:moveTo>
                <a:lnTo>
                  <a:pt x="8831692" y="0"/>
                </a:lnTo>
                <a:lnTo>
                  <a:pt x="8831692" y="5549825"/>
                </a:lnTo>
                <a:lnTo>
                  <a:pt x="0" y="5549825"/>
                </a:lnTo>
                <a:lnTo>
                  <a:pt x="0" y="0"/>
                </a:lnTo>
                <a:close/>
              </a:path>
            </a:pathLst>
          </a:custGeom>
          <a:blipFill>
            <a:blip r:embed="rId2"/>
            <a:stretch>
              <a:fillRect/>
            </a:stretch>
          </a:blipFill>
        </p:spPr>
      </p:sp>
      <p:sp>
        <p:nvSpPr>
          <p:cNvPr id="3" name="TextBox 3"/>
          <p:cNvSpPr txBox="1"/>
          <p:nvPr/>
        </p:nvSpPr>
        <p:spPr>
          <a:xfrm>
            <a:off x="1028700" y="1833541"/>
            <a:ext cx="16593353" cy="922251"/>
          </a:xfrm>
          <a:prstGeom prst="rect">
            <a:avLst/>
          </a:prstGeom>
        </p:spPr>
        <p:txBody>
          <a:bodyPr lIns="0" tIns="0" rIns="0" bIns="0" rtlCol="0" anchor="t">
            <a:spAutoFit/>
          </a:bodyPr>
          <a:lstStyle/>
          <a:p>
            <a:pPr algn="l">
              <a:lnSpc>
                <a:spcPts val="3697"/>
              </a:lnSpc>
            </a:pPr>
            <a:r>
              <a:rPr lang="en-US" sz="2641">
                <a:solidFill>
                  <a:srgbClr val="000000"/>
                </a:solidFill>
                <a:latin typeface="HK Grotesk"/>
              </a:rPr>
              <a:t>Yapay sinir ağlarındaki katman sayılarının artırılmasıyla kurulan çok farklı türde derin öğrenme mimarileri bulunmaktadır. Şekil 8.2’de sıklıkla kullanılan derin öğrenme mimarileri verilmiştir.</a:t>
            </a:r>
          </a:p>
        </p:txBody>
      </p:sp>
      <p:sp>
        <p:nvSpPr>
          <p:cNvPr id="4" name="TextBox 4"/>
          <p:cNvSpPr txBox="1"/>
          <p:nvPr/>
        </p:nvSpPr>
        <p:spPr>
          <a:xfrm>
            <a:off x="326717" y="357269"/>
            <a:ext cx="10970618" cy="422276"/>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Merriweather"/>
              </a:rPr>
              <a:t>1.1. Yapay Sinir Ağları Temelinde Derin Öğrenme’ye Geçiş</a:t>
            </a:r>
          </a:p>
        </p:txBody>
      </p:sp>
      <p:sp>
        <p:nvSpPr>
          <p:cNvPr id="5" name="TextBox 5"/>
          <p:cNvSpPr txBox="1"/>
          <p:nvPr/>
        </p:nvSpPr>
        <p:spPr>
          <a:xfrm>
            <a:off x="4936657" y="8827189"/>
            <a:ext cx="8481298" cy="422276"/>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Merriweather"/>
              </a:rPr>
              <a:t>Şekil 8.2. Derin öğrenme mimarileri (Web Kaynağı 8.1)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326717" y="357269"/>
            <a:ext cx="10970618" cy="422276"/>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Merriweather"/>
              </a:rPr>
              <a:t>1.1. Yapay Sinir Ağları Temelinde Derin Öğrenme’ye Geçiş</a:t>
            </a:r>
          </a:p>
        </p:txBody>
      </p:sp>
      <p:sp>
        <p:nvSpPr>
          <p:cNvPr id="6" name="Metin kutusu 5">
            <a:extLst>
              <a:ext uri="{FF2B5EF4-FFF2-40B4-BE49-F238E27FC236}">
                <a16:creationId xmlns:a16="http://schemas.microsoft.com/office/drawing/2014/main" id="{79CFB43C-6B4C-4E10-9748-C7CDFDCF92D4}"/>
              </a:ext>
            </a:extLst>
          </p:cNvPr>
          <p:cNvSpPr txBox="1"/>
          <p:nvPr/>
        </p:nvSpPr>
        <p:spPr>
          <a:xfrm>
            <a:off x="350529" y="1730157"/>
            <a:ext cx="10287000" cy="310854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tr-TR" sz="2800" b="1" dirty="0"/>
              <a:t>Derin </a:t>
            </a:r>
            <a:r>
              <a:rPr lang="tr-TR" sz="2800" b="1" dirty="0" err="1"/>
              <a:t>Konvolüsyonel</a:t>
            </a:r>
            <a:r>
              <a:rPr lang="tr-TR" sz="2800" b="1" dirty="0"/>
              <a:t> Ağlar (</a:t>
            </a:r>
            <a:r>
              <a:rPr lang="tr-TR" sz="2800" b="1" dirty="0" err="1"/>
              <a:t>Deep</a:t>
            </a:r>
            <a:r>
              <a:rPr lang="tr-TR" sz="2800" b="1" dirty="0"/>
              <a:t> </a:t>
            </a:r>
            <a:r>
              <a:rPr lang="tr-TR" sz="2800" b="1" dirty="0" err="1"/>
              <a:t>Convolutional</a:t>
            </a:r>
            <a:r>
              <a:rPr lang="tr-TR" sz="2800" b="1" dirty="0"/>
              <a:t> Networks - DCN)</a:t>
            </a:r>
          </a:p>
          <a:p>
            <a:pPr algn="just"/>
            <a:r>
              <a:rPr lang="tr-TR" sz="2800" dirty="0"/>
              <a:t>Bilgisayarların görüntüleri tanımasını sağlar. Tıpkı gözlerimizin bir resmi görüp beynimize göndermesi gibi, </a:t>
            </a:r>
            <a:r>
              <a:rPr lang="tr-TR" sz="2800" dirty="0" err="1"/>
              <a:t>DCN'ler</a:t>
            </a:r>
            <a:r>
              <a:rPr lang="tr-TR" sz="2800" dirty="0"/>
              <a:t> de bir resmi alır, onu parçalara böler ve tanımaya çalışır. Örneğin, bir fotoğrafta bir köpek olup olmadığını anlamak için kullanılırlar. </a:t>
            </a:r>
            <a:r>
              <a:rPr lang="tr-TR" sz="2800" dirty="0" err="1"/>
              <a:t>DCN'ler</a:t>
            </a:r>
            <a:r>
              <a:rPr lang="tr-TR" sz="2800" dirty="0"/>
              <a:t>, fotoğrafı küçük parçalara ayırır ve her bir parçadaki şekilleri, desenleri ve renkleri inceleyerek köpeği tanır.</a:t>
            </a:r>
          </a:p>
        </p:txBody>
      </p:sp>
      <p:sp>
        <p:nvSpPr>
          <p:cNvPr id="7" name="Metin kutusu 6">
            <a:extLst>
              <a:ext uri="{FF2B5EF4-FFF2-40B4-BE49-F238E27FC236}">
                <a16:creationId xmlns:a16="http://schemas.microsoft.com/office/drawing/2014/main" id="{EE256DC4-4819-4C22-B2F1-49B1CC5333E6}"/>
              </a:ext>
            </a:extLst>
          </p:cNvPr>
          <p:cNvSpPr txBox="1"/>
          <p:nvPr/>
        </p:nvSpPr>
        <p:spPr>
          <a:xfrm>
            <a:off x="350529" y="5387757"/>
            <a:ext cx="10287000" cy="310854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tr-TR" sz="2800" b="1" dirty="0"/>
              <a:t>Üretici Çekişmeli Ağlar (</a:t>
            </a:r>
            <a:r>
              <a:rPr lang="tr-TR" sz="2800" b="1" dirty="0" err="1"/>
              <a:t>Generative</a:t>
            </a:r>
            <a:r>
              <a:rPr lang="tr-TR" sz="2800" b="1" dirty="0"/>
              <a:t> </a:t>
            </a:r>
            <a:r>
              <a:rPr lang="tr-TR" sz="2800" b="1" dirty="0" err="1"/>
              <a:t>Adversarial</a:t>
            </a:r>
            <a:r>
              <a:rPr lang="tr-TR" sz="2800" b="1" dirty="0"/>
              <a:t> Networks - GAN)</a:t>
            </a:r>
          </a:p>
          <a:p>
            <a:pPr algn="just"/>
            <a:r>
              <a:rPr lang="tr-TR" sz="2800" dirty="0"/>
              <a:t>İki bilgisayar programının birbirine karşı yarıştığı bir sistemdir. Bir bilgisayar sahte şeyler yapar, diğeri ise bunların sahte olduğunu anlamaya çalışır. Örneğin, bir bilgisayar gerçekmiş gibi görünen sahte kedi resimleri yaparken, diğer bilgisayar bu resimlerin sahte olduğunu anlamaya çalışır. Bu yarış sayesinde, sahte resimleri yapan bilgisayar zamanla çok daha gerçekçi resimler yapmayı öğrenir.</a:t>
            </a:r>
          </a:p>
        </p:txBody>
      </p:sp>
      <p:sp>
        <p:nvSpPr>
          <p:cNvPr id="8" name="Metin kutusu 7">
            <a:extLst>
              <a:ext uri="{FF2B5EF4-FFF2-40B4-BE49-F238E27FC236}">
                <a16:creationId xmlns:a16="http://schemas.microsoft.com/office/drawing/2014/main" id="{A03C9A74-102A-4EF0-91C7-39AA752B0ADB}"/>
              </a:ext>
            </a:extLst>
          </p:cNvPr>
          <p:cNvSpPr txBox="1"/>
          <p:nvPr/>
        </p:nvSpPr>
        <p:spPr>
          <a:xfrm>
            <a:off x="11297335" y="2673608"/>
            <a:ext cx="5761940" cy="483209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tr-TR" sz="2800" b="1" dirty="0"/>
              <a:t>Uzun Kısa Süreli Bellek (</a:t>
            </a:r>
            <a:r>
              <a:rPr lang="tr-TR" sz="2800" b="1" dirty="0" err="1"/>
              <a:t>Long</a:t>
            </a:r>
            <a:r>
              <a:rPr lang="tr-TR" sz="2800" b="1" dirty="0"/>
              <a:t> </a:t>
            </a:r>
            <a:r>
              <a:rPr lang="tr-TR" sz="2800" b="1" dirty="0" err="1"/>
              <a:t>Short-Term</a:t>
            </a:r>
            <a:r>
              <a:rPr lang="tr-TR" sz="2800" b="1" dirty="0"/>
              <a:t> Memory - LSTM)</a:t>
            </a:r>
          </a:p>
          <a:p>
            <a:pPr algn="just"/>
            <a:r>
              <a:rPr lang="tr-TR" sz="2800" b="1" dirty="0"/>
              <a:t>B</a:t>
            </a:r>
            <a:r>
              <a:rPr lang="tr-TR" sz="2800" dirty="0"/>
              <a:t>ilgisayarların geçmişteki bilgileri hatırlamalarını sağlar. Tıpkı bizim bir hikayeyi okurken önceki cümleleri hatırlamamız gibi, </a:t>
            </a:r>
            <a:r>
              <a:rPr lang="tr-TR" sz="2800" dirty="0" err="1"/>
              <a:t>LSTM'ler</a:t>
            </a:r>
            <a:r>
              <a:rPr lang="tr-TR" sz="2800" dirty="0"/>
              <a:t> de bir metin veya konuşma sırasında önceki bilgileri hatırlayabilir. Örneğin, bir hikaye yazarken, LSTM önceki cümleleri hatırlayarak mantıklı bir şekilde devam edebilir.</a:t>
            </a:r>
          </a:p>
        </p:txBody>
      </p:sp>
    </p:spTree>
    <p:extLst>
      <p:ext uri="{BB962C8B-B14F-4D97-AF65-F5344CB8AC3E}">
        <p14:creationId xmlns:p14="http://schemas.microsoft.com/office/powerpoint/2010/main" val="220433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326717" y="357269"/>
            <a:ext cx="10970618" cy="422276"/>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Merriweather"/>
              </a:rPr>
              <a:t>1.1. Yapay Sinir Ağları Temelinde Derin Öğrenme’ye Geçiş</a:t>
            </a:r>
          </a:p>
        </p:txBody>
      </p:sp>
      <p:sp>
        <p:nvSpPr>
          <p:cNvPr id="3" name="Metin kutusu 2">
            <a:extLst>
              <a:ext uri="{FF2B5EF4-FFF2-40B4-BE49-F238E27FC236}">
                <a16:creationId xmlns:a16="http://schemas.microsoft.com/office/drawing/2014/main" id="{3643F75E-7766-49E9-AB24-27E10DC2D36C}"/>
              </a:ext>
            </a:extLst>
          </p:cNvPr>
          <p:cNvSpPr txBox="1"/>
          <p:nvPr/>
        </p:nvSpPr>
        <p:spPr>
          <a:xfrm>
            <a:off x="2362200" y="1530607"/>
            <a:ext cx="5943600" cy="483209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tr-TR" sz="2800" b="1" dirty="0" err="1"/>
              <a:t>Otoenkoder</a:t>
            </a:r>
            <a:r>
              <a:rPr lang="tr-TR" sz="2800" b="1" dirty="0"/>
              <a:t> (</a:t>
            </a:r>
            <a:r>
              <a:rPr lang="tr-TR" sz="2800" b="1" dirty="0" err="1"/>
              <a:t>Autoencoder</a:t>
            </a:r>
            <a:r>
              <a:rPr lang="tr-TR" sz="2800" b="1" dirty="0"/>
              <a:t> - AE)</a:t>
            </a:r>
          </a:p>
          <a:p>
            <a:pPr algn="just"/>
            <a:r>
              <a:rPr lang="tr-TR" sz="2800" b="1" dirty="0" err="1"/>
              <a:t>Otoenkoder</a:t>
            </a:r>
            <a:r>
              <a:rPr lang="tr-TR" sz="2800" dirty="0" err="1"/>
              <a:t>'ler</a:t>
            </a:r>
            <a:r>
              <a:rPr lang="tr-TR" sz="2800" dirty="0"/>
              <a:t>, bilgileri sıkıştırarak önemli kısımlarını öğrenen ve sonra bu bilgileri yeniden oluşturan bilgisayar programlarıdır. Mesela, büyük bir resmi alır, önemli detayları öğrenir ve sonra bu resmi yeniden oluşturur. Bu, resimleri saklarken veya gönderirken daha az yer kaplamasını sağlar. Tıpkı bir balonun havasını indirip, sonra tekrar şişirmek gibi.</a:t>
            </a:r>
          </a:p>
        </p:txBody>
      </p:sp>
      <p:sp>
        <p:nvSpPr>
          <p:cNvPr id="5" name="Metin kutusu 4">
            <a:extLst>
              <a:ext uri="{FF2B5EF4-FFF2-40B4-BE49-F238E27FC236}">
                <a16:creationId xmlns:a16="http://schemas.microsoft.com/office/drawing/2014/main" id="{A7ED5BEB-D564-48B1-9B6B-1DFB60FE11CF}"/>
              </a:ext>
            </a:extLst>
          </p:cNvPr>
          <p:cNvSpPr txBox="1"/>
          <p:nvPr/>
        </p:nvSpPr>
        <p:spPr>
          <a:xfrm>
            <a:off x="9067800" y="1530608"/>
            <a:ext cx="6172200" cy="483209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tr-TR" sz="2800" b="1" dirty="0"/>
              <a:t>Derin İnanç Ağları (</a:t>
            </a:r>
            <a:r>
              <a:rPr lang="tr-TR" sz="2800" b="1" dirty="0" err="1"/>
              <a:t>Deep</a:t>
            </a:r>
            <a:r>
              <a:rPr lang="tr-TR" sz="2800" b="1" dirty="0"/>
              <a:t> </a:t>
            </a:r>
            <a:r>
              <a:rPr lang="tr-TR" sz="2800" b="1" dirty="0" err="1"/>
              <a:t>Belief</a:t>
            </a:r>
            <a:r>
              <a:rPr lang="tr-TR" sz="2800" b="1" dirty="0"/>
              <a:t> Networks - DBN)</a:t>
            </a:r>
          </a:p>
          <a:p>
            <a:pPr algn="just"/>
            <a:r>
              <a:rPr lang="tr-TR" sz="2800" b="1" dirty="0" err="1"/>
              <a:t>DBN</a:t>
            </a:r>
            <a:r>
              <a:rPr lang="tr-TR" sz="2800" dirty="0" err="1"/>
              <a:t>'ler</a:t>
            </a:r>
            <a:r>
              <a:rPr lang="tr-TR" sz="2800" dirty="0"/>
              <a:t>, bilgileri katman </a:t>
            </a:r>
            <a:r>
              <a:rPr lang="tr-TR" sz="2800" dirty="0" err="1"/>
              <a:t>katman</a:t>
            </a:r>
            <a:r>
              <a:rPr lang="tr-TR" sz="2800" dirty="0"/>
              <a:t> öğrenen bilgisayar ağlarıdır. Her katman, bilgileri biraz daha detaylı inceleyerek öğrenir. Örneğin, bir resimdeki basit çizgileri ilk katmanda öğrenir, sonraki katmanda bu çizgilerden şekiller oluşturur ve en sonunda tüm resmi tanır. Bu sayede, bilgisayarlar çok karmaşık bilgileri bile adım adım öğrenebilir.</a:t>
            </a:r>
          </a:p>
        </p:txBody>
      </p:sp>
      <p:sp>
        <p:nvSpPr>
          <p:cNvPr id="6" name="Metin kutusu 5">
            <a:extLst>
              <a:ext uri="{FF2B5EF4-FFF2-40B4-BE49-F238E27FC236}">
                <a16:creationId xmlns:a16="http://schemas.microsoft.com/office/drawing/2014/main" id="{0D298D36-0D44-4B14-9DFD-F97D525349DC}"/>
              </a:ext>
            </a:extLst>
          </p:cNvPr>
          <p:cNvSpPr txBox="1"/>
          <p:nvPr/>
        </p:nvSpPr>
        <p:spPr>
          <a:xfrm>
            <a:off x="1600200" y="6667500"/>
            <a:ext cx="14325600" cy="224676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just"/>
            <a:r>
              <a:rPr lang="tr-TR" sz="3500" dirty="0"/>
              <a:t>Bu teknolojiler, bilgisayarların dünyayı daha iyi anlamalarını sağlar. Tıpkı bizim öğrenmemiz gibi, bilgisayarlar da bu yöntemlerle görmeyi, hatırlamayı ve yaratmayı öğrenirler. Bu sayede, birçok alanda bize yardımcı olabilir ve hayatımızı kolaylaştırabilirler.</a:t>
            </a:r>
          </a:p>
        </p:txBody>
      </p:sp>
    </p:spTree>
    <p:extLst>
      <p:ext uri="{BB962C8B-B14F-4D97-AF65-F5344CB8AC3E}">
        <p14:creationId xmlns:p14="http://schemas.microsoft.com/office/powerpoint/2010/main" val="2221726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326717" y="357269"/>
            <a:ext cx="10970618" cy="422276"/>
          </a:xfrm>
          <a:prstGeom prst="rect">
            <a:avLst/>
          </a:prstGeom>
        </p:spPr>
        <p:txBody>
          <a:bodyPr lIns="0" tIns="0" rIns="0" bIns="0" rtlCol="0" anchor="t">
            <a:spAutoFit/>
          </a:bodyPr>
          <a:lstStyle/>
          <a:p>
            <a:pPr algn="l">
              <a:lnSpc>
                <a:spcPts val="3499"/>
              </a:lnSpc>
              <a:spcBef>
                <a:spcPct val="0"/>
              </a:spcBef>
            </a:pPr>
            <a:r>
              <a:rPr lang="en-US" sz="2499" dirty="0">
                <a:solidFill>
                  <a:srgbClr val="000000"/>
                </a:solidFill>
                <a:latin typeface="Merriweather"/>
              </a:rPr>
              <a:t>1.1. </a:t>
            </a:r>
            <a:r>
              <a:rPr lang="en-US" sz="2499" dirty="0" err="1">
                <a:solidFill>
                  <a:srgbClr val="000000"/>
                </a:solidFill>
                <a:latin typeface="Merriweather"/>
              </a:rPr>
              <a:t>Yapay</a:t>
            </a:r>
            <a:r>
              <a:rPr lang="en-US" sz="2499" dirty="0">
                <a:solidFill>
                  <a:srgbClr val="000000"/>
                </a:solidFill>
                <a:latin typeface="Merriweather"/>
              </a:rPr>
              <a:t> </a:t>
            </a:r>
            <a:r>
              <a:rPr lang="en-US" sz="2499" dirty="0" err="1">
                <a:solidFill>
                  <a:srgbClr val="000000"/>
                </a:solidFill>
                <a:latin typeface="Merriweather"/>
              </a:rPr>
              <a:t>Sinir</a:t>
            </a:r>
            <a:r>
              <a:rPr lang="en-US" sz="2499" dirty="0">
                <a:solidFill>
                  <a:srgbClr val="000000"/>
                </a:solidFill>
                <a:latin typeface="Merriweather"/>
              </a:rPr>
              <a:t> </a:t>
            </a:r>
            <a:r>
              <a:rPr lang="en-US" sz="2499" dirty="0" err="1">
                <a:solidFill>
                  <a:srgbClr val="000000"/>
                </a:solidFill>
                <a:latin typeface="Merriweather"/>
              </a:rPr>
              <a:t>Ağları</a:t>
            </a:r>
            <a:r>
              <a:rPr lang="en-US" sz="2499" dirty="0">
                <a:solidFill>
                  <a:srgbClr val="000000"/>
                </a:solidFill>
                <a:latin typeface="Merriweather"/>
              </a:rPr>
              <a:t> </a:t>
            </a:r>
            <a:r>
              <a:rPr lang="en-US" sz="2499" dirty="0" err="1">
                <a:solidFill>
                  <a:srgbClr val="000000"/>
                </a:solidFill>
                <a:latin typeface="Merriweather"/>
              </a:rPr>
              <a:t>Temelinde</a:t>
            </a:r>
            <a:r>
              <a:rPr lang="en-US" sz="2499" dirty="0">
                <a:solidFill>
                  <a:srgbClr val="000000"/>
                </a:solidFill>
                <a:latin typeface="Merriweather"/>
              </a:rPr>
              <a:t> </a:t>
            </a:r>
            <a:r>
              <a:rPr lang="en-US" sz="2499" dirty="0" err="1">
                <a:solidFill>
                  <a:srgbClr val="000000"/>
                </a:solidFill>
                <a:latin typeface="Merriweather"/>
              </a:rPr>
              <a:t>Derin</a:t>
            </a:r>
            <a:r>
              <a:rPr lang="en-US" sz="2499" dirty="0">
                <a:solidFill>
                  <a:srgbClr val="000000"/>
                </a:solidFill>
                <a:latin typeface="Merriweather"/>
              </a:rPr>
              <a:t> </a:t>
            </a:r>
            <a:r>
              <a:rPr lang="en-US" sz="2499" dirty="0" err="1">
                <a:solidFill>
                  <a:srgbClr val="000000"/>
                </a:solidFill>
                <a:latin typeface="Merriweather"/>
              </a:rPr>
              <a:t>Öğrenme’ye</a:t>
            </a:r>
            <a:r>
              <a:rPr lang="en-US" sz="2499" dirty="0">
                <a:solidFill>
                  <a:srgbClr val="000000"/>
                </a:solidFill>
                <a:latin typeface="Merriweather"/>
              </a:rPr>
              <a:t> </a:t>
            </a:r>
            <a:r>
              <a:rPr lang="en-US" sz="2499" dirty="0" err="1">
                <a:solidFill>
                  <a:srgbClr val="000000"/>
                </a:solidFill>
                <a:latin typeface="Merriweather"/>
              </a:rPr>
              <a:t>Geçiş</a:t>
            </a:r>
            <a:endParaRPr lang="en-US" sz="2499" dirty="0">
              <a:solidFill>
                <a:srgbClr val="000000"/>
              </a:solidFill>
              <a:latin typeface="Merriweather"/>
            </a:endParaRPr>
          </a:p>
        </p:txBody>
      </p:sp>
      <p:sp>
        <p:nvSpPr>
          <p:cNvPr id="6" name="Metin kutusu 5">
            <a:extLst>
              <a:ext uri="{FF2B5EF4-FFF2-40B4-BE49-F238E27FC236}">
                <a16:creationId xmlns:a16="http://schemas.microsoft.com/office/drawing/2014/main" id="{0D298D36-0D44-4B14-9DFD-F97D525349DC}"/>
              </a:ext>
            </a:extLst>
          </p:cNvPr>
          <p:cNvSpPr txBox="1"/>
          <p:nvPr/>
        </p:nvSpPr>
        <p:spPr>
          <a:xfrm>
            <a:off x="1828800" y="1028700"/>
            <a:ext cx="14325600" cy="85715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just"/>
            <a:r>
              <a:rPr lang="tr-TR" sz="2900" b="1" dirty="0">
                <a:solidFill>
                  <a:srgbClr val="C00000"/>
                </a:solidFill>
              </a:rPr>
              <a:t>Derin Öğrenmenin Önemi (</a:t>
            </a:r>
            <a:r>
              <a:rPr lang="tr-TR" sz="2900" b="1" dirty="0" err="1">
                <a:solidFill>
                  <a:srgbClr val="C00000"/>
                </a:solidFill>
              </a:rPr>
              <a:t>Importance</a:t>
            </a:r>
            <a:r>
              <a:rPr lang="tr-TR" sz="2900" b="1" dirty="0">
                <a:solidFill>
                  <a:srgbClr val="C00000"/>
                </a:solidFill>
              </a:rPr>
              <a:t> of </a:t>
            </a:r>
            <a:r>
              <a:rPr lang="tr-TR" sz="2900" b="1" dirty="0" err="1">
                <a:solidFill>
                  <a:srgbClr val="C00000"/>
                </a:solidFill>
              </a:rPr>
              <a:t>Deep</a:t>
            </a:r>
            <a:r>
              <a:rPr lang="tr-TR" sz="2900" b="1" dirty="0">
                <a:solidFill>
                  <a:srgbClr val="C00000"/>
                </a:solidFill>
              </a:rPr>
              <a:t> Learning)</a:t>
            </a:r>
          </a:p>
          <a:p>
            <a:pPr algn="just"/>
            <a:r>
              <a:rPr lang="tr-TR" sz="2900" b="1" dirty="0"/>
              <a:t>Derin öğrenme </a:t>
            </a:r>
            <a:r>
              <a:rPr lang="tr-TR" sz="2900" dirty="0"/>
              <a:t>bilgisayarların ve makinelerin daha zeki ve becerikli olmasını sağlar.</a:t>
            </a:r>
          </a:p>
          <a:p>
            <a:pPr algn="just"/>
            <a:endParaRPr lang="tr-TR" sz="2900" b="1" dirty="0"/>
          </a:p>
          <a:p>
            <a:pPr algn="just"/>
            <a:r>
              <a:rPr lang="tr-TR" sz="2900" b="1" dirty="0">
                <a:solidFill>
                  <a:srgbClr val="C00000"/>
                </a:solidFill>
              </a:rPr>
              <a:t>Yüksek Performans</a:t>
            </a:r>
            <a:r>
              <a:rPr lang="tr-TR" sz="2900" dirty="0">
                <a:solidFill>
                  <a:srgbClr val="C00000"/>
                </a:solidFill>
              </a:rPr>
              <a:t>:</a:t>
            </a:r>
          </a:p>
          <a:p>
            <a:pPr marL="742950" lvl="1" indent="-285750" algn="just">
              <a:buFont typeface="+mj-lt"/>
              <a:buAutoNum type="arabicPeriod"/>
            </a:pPr>
            <a:r>
              <a:rPr lang="tr-TR" sz="2900" dirty="0"/>
              <a:t>Derin öğrenme sayesinde bilgisayarlar, insanların bile zorlandığı görevleri yapabilir. Mesela, bir doktor gibi hastalıkları teşhis edebilirler.</a:t>
            </a:r>
          </a:p>
          <a:p>
            <a:pPr algn="just"/>
            <a:r>
              <a:rPr lang="tr-TR" sz="2900" b="1" dirty="0">
                <a:solidFill>
                  <a:srgbClr val="C00000"/>
                </a:solidFill>
              </a:rPr>
              <a:t>Otomatik Özellik Çıkarımı:</a:t>
            </a:r>
          </a:p>
          <a:p>
            <a:pPr marL="742950" lvl="1" indent="-285750" algn="just">
              <a:buFont typeface="+mj-lt"/>
              <a:buAutoNum type="arabicPeriod"/>
            </a:pPr>
            <a:r>
              <a:rPr lang="tr-TR" sz="2900" dirty="0"/>
              <a:t>Bilgisayarlar, resimlerdeki veya seslerdeki önemli özellikleri kendi başlarına öğrenirler. Bu, onları daha az insan yardımıyla daha etkili kılar.</a:t>
            </a:r>
          </a:p>
          <a:p>
            <a:pPr algn="just"/>
            <a:r>
              <a:rPr lang="tr-TR" sz="2900" b="1" dirty="0">
                <a:solidFill>
                  <a:srgbClr val="C00000"/>
                </a:solidFill>
              </a:rPr>
              <a:t>Genelleme Yeteneği</a:t>
            </a:r>
            <a:r>
              <a:rPr lang="tr-TR" sz="2900" dirty="0">
                <a:solidFill>
                  <a:srgbClr val="C00000"/>
                </a:solidFill>
              </a:rPr>
              <a:t>:</a:t>
            </a:r>
          </a:p>
          <a:p>
            <a:pPr marL="742950" lvl="1" indent="-285750" algn="just">
              <a:buFont typeface="+mj-lt"/>
              <a:buAutoNum type="arabicPeriod"/>
            </a:pPr>
            <a:r>
              <a:rPr lang="tr-TR" sz="2900" dirty="0"/>
              <a:t>Bilgisayarlar, öğrendikleri bilgileri yeni durumlara uygulayabilir. Mesela, sadece birkaç farklı araba görseli ile eğitilmiş bir model, hiç görmediği bir araba modelini bile tanıyabilir.</a:t>
            </a:r>
          </a:p>
          <a:p>
            <a:pPr algn="just"/>
            <a:r>
              <a:rPr lang="tr-TR" sz="2900" b="1" dirty="0" err="1">
                <a:solidFill>
                  <a:srgbClr val="C00000"/>
                </a:solidFill>
              </a:rPr>
              <a:t>Skalabilite</a:t>
            </a:r>
            <a:r>
              <a:rPr lang="tr-TR" sz="2900" dirty="0">
                <a:solidFill>
                  <a:srgbClr val="C00000"/>
                </a:solidFill>
              </a:rPr>
              <a:t>:</a:t>
            </a:r>
          </a:p>
          <a:p>
            <a:pPr marL="742950" lvl="1" indent="-285750" algn="just">
              <a:buFont typeface="+mj-lt"/>
              <a:buAutoNum type="arabicPeriod"/>
            </a:pPr>
            <a:r>
              <a:rPr lang="tr-TR" sz="2900" dirty="0"/>
              <a:t>Çok büyük miktarda veri ile çalışabilir ve çok hızlı öğrenebilirler. Bu sayede internet gibi devasa veri kaynaklarından yararlanabilirler.</a:t>
            </a:r>
          </a:p>
          <a:p>
            <a:pPr algn="just"/>
            <a:r>
              <a:rPr lang="tr-TR" sz="2900" b="1" dirty="0">
                <a:solidFill>
                  <a:srgbClr val="C00000"/>
                </a:solidFill>
              </a:rPr>
              <a:t>Yenilikçi Uygulamalar</a:t>
            </a:r>
            <a:r>
              <a:rPr lang="tr-TR" sz="2900" dirty="0">
                <a:solidFill>
                  <a:srgbClr val="C00000"/>
                </a:solidFill>
              </a:rPr>
              <a:t>:</a:t>
            </a:r>
          </a:p>
          <a:p>
            <a:pPr marL="742950" lvl="1" indent="-285750" algn="just">
              <a:buFont typeface="+mj-lt"/>
              <a:buAutoNum type="arabicPeriod"/>
            </a:pPr>
            <a:r>
              <a:rPr lang="tr-TR" sz="2900" dirty="0"/>
              <a:t>Derin öğrenme, robotların ev işleri yapması, akıllı telefonların sesimizi tanıması ve hatta sürücüsüz arabaların yollarda güvenli bir şekilde gitmesi gibi harika teknolojilerin arkasındaki güçtür.</a:t>
            </a:r>
          </a:p>
        </p:txBody>
      </p:sp>
    </p:spTree>
    <p:extLst>
      <p:ext uri="{BB962C8B-B14F-4D97-AF65-F5344CB8AC3E}">
        <p14:creationId xmlns:p14="http://schemas.microsoft.com/office/powerpoint/2010/main" val="1309509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326717" y="357269"/>
            <a:ext cx="10970618" cy="422276"/>
          </a:xfrm>
          <a:prstGeom prst="rect">
            <a:avLst/>
          </a:prstGeom>
        </p:spPr>
        <p:txBody>
          <a:bodyPr lIns="0" tIns="0" rIns="0" bIns="0" rtlCol="0" anchor="t">
            <a:spAutoFit/>
          </a:bodyPr>
          <a:lstStyle/>
          <a:p>
            <a:pPr algn="l">
              <a:lnSpc>
                <a:spcPts val="3499"/>
              </a:lnSpc>
              <a:spcBef>
                <a:spcPct val="0"/>
              </a:spcBef>
            </a:pPr>
            <a:r>
              <a:rPr lang="en-US" sz="2499" dirty="0">
                <a:solidFill>
                  <a:srgbClr val="000000"/>
                </a:solidFill>
                <a:latin typeface="Merriweather"/>
              </a:rPr>
              <a:t>1.1. </a:t>
            </a:r>
            <a:r>
              <a:rPr lang="en-US" sz="2499" dirty="0" err="1">
                <a:solidFill>
                  <a:srgbClr val="000000"/>
                </a:solidFill>
                <a:latin typeface="Merriweather"/>
              </a:rPr>
              <a:t>Yapay</a:t>
            </a:r>
            <a:r>
              <a:rPr lang="en-US" sz="2499" dirty="0">
                <a:solidFill>
                  <a:srgbClr val="000000"/>
                </a:solidFill>
                <a:latin typeface="Merriweather"/>
              </a:rPr>
              <a:t> </a:t>
            </a:r>
            <a:r>
              <a:rPr lang="en-US" sz="2499" dirty="0" err="1">
                <a:solidFill>
                  <a:srgbClr val="000000"/>
                </a:solidFill>
                <a:latin typeface="Merriweather"/>
              </a:rPr>
              <a:t>Sinir</a:t>
            </a:r>
            <a:r>
              <a:rPr lang="en-US" sz="2499" dirty="0">
                <a:solidFill>
                  <a:srgbClr val="000000"/>
                </a:solidFill>
                <a:latin typeface="Merriweather"/>
              </a:rPr>
              <a:t> </a:t>
            </a:r>
            <a:r>
              <a:rPr lang="en-US" sz="2499" dirty="0" err="1">
                <a:solidFill>
                  <a:srgbClr val="000000"/>
                </a:solidFill>
                <a:latin typeface="Merriweather"/>
              </a:rPr>
              <a:t>Ağları</a:t>
            </a:r>
            <a:r>
              <a:rPr lang="en-US" sz="2499" dirty="0">
                <a:solidFill>
                  <a:srgbClr val="000000"/>
                </a:solidFill>
                <a:latin typeface="Merriweather"/>
              </a:rPr>
              <a:t> </a:t>
            </a:r>
            <a:r>
              <a:rPr lang="en-US" sz="2499" dirty="0" err="1">
                <a:solidFill>
                  <a:srgbClr val="000000"/>
                </a:solidFill>
                <a:latin typeface="Merriweather"/>
              </a:rPr>
              <a:t>Temelinde</a:t>
            </a:r>
            <a:r>
              <a:rPr lang="en-US" sz="2499" dirty="0">
                <a:solidFill>
                  <a:srgbClr val="000000"/>
                </a:solidFill>
                <a:latin typeface="Merriweather"/>
              </a:rPr>
              <a:t> </a:t>
            </a:r>
            <a:r>
              <a:rPr lang="en-US" sz="2499" dirty="0" err="1">
                <a:solidFill>
                  <a:srgbClr val="000000"/>
                </a:solidFill>
                <a:latin typeface="Merriweather"/>
              </a:rPr>
              <a:t>Derin</a:t>
            </a:r>
            <a:r>
              <a:rPr lang="en-US" sz="2499" dirty="0">
                <a:solidFill>
                  <a:srgbClr val="000000"/>
                </a:solidFill>
                <a:latin typeface="Merriweather"/>
              </a:rPr>
              <a:t> </a:t>
            </a:r>
            <a:r>
              <a:rPr lang="en-US" sz="2499" dirty="0" err="1">
                <a:solidFill>
                  <a:srgbClr val="000000"/>
                </a:solidFill>
                <a:latin typeface="Merriweather"/>
              </a:rPr>
              <a:t>Öğrenme’ye</a:t>
            </a:r>
            <a:r>
              <a:rPr lang="en-US" sz="2499" dirty="0">
                <a:solidFill>
                  <a:srgbClr val="000000"/>
                </a:solidFill>
                <a:latin typeface="Merriweather"/>
              </a:rPr>
              <a:t> </a:t>
            </a:r>
            <a:r>
              <a:rPr lang="en-US" sz="2499" dirty="0" err="1">
                <a:solidFill>
                  <a:srgbClr val="000000"/>
                </a:solidFill>
                <a:latin typeface="Merriweather"/>
              </a:rPr>
              <a:t>Geçiş</a:t>
            </a:r>
            <a:endParaRPr lang="en-US" sz="2499" dirty="0">
              <a:solidFill>
                <a:srgbClr val="000000"/>
              </a:solidFill>
              <a:latin typeface="Merriweather"/>
            </a:endParaRPr>
          </a:p>
        </p:txBody>
      </p:sp>
      <p:sp>
        <p:nvSpPr>
          <p:cNvPr id="6" name="Metin kutusu 5">
            <a:extLst>
              <a:ext uri="{FF2B5EF4-FFF2-40B4-BE49-F238E27FC236}">
                <a16:creationId xmlns:a16="http://schemas.microsoft.com/office/drawing/2014/main" id="{0D298D36-0D44-4B14-9DFD-F97D525349DC}"/>
              </a:ext>
            </a:extLst>
          </p:cNvPr>
          <p:cNvSpPr txBox="1"/>
          <p:nvPr/>
        </p:nvSpPr>
        <p:spPr>
          <a:xfrm>
            <a:off x="654500" y="2362855"/>
            <a:ext cx="11179483" cy="544764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buFont typeface="+mj-lt"/>
              <a:buAutoNum type="arabicPeriod"/>
            </a:pPr>
            <a:r>
              <a:rPr lang="tr-TR" sz="2900" b="1" dirty="0">
                <a:solidFill>
                  <a:srgbClr val="C00000"/>
                </a:solidFill>
              </a:rPr>
              <a:t>Kedi ve Köpek Resimleri:</a:t>
            </a:r>
          </a:p>
          <a:p>
            <a:pPr marL="742950" lvl="1" indent="-285750">
              <a:buFont typeface="+mj-lt"/>
              <a:buAutoNum type="arabicPeriod"/>
            </a:pPr>
            <a:r>
              <a:rPr lang="tr-TR" sz="2900" dirty="0"/>
              <a:t>Bilgisayara binlerce kedi ve köpek resmi gösterdiğinizi düşünün. Zamanla, bilgisayar bu resimlerdeki kedi ve köpekleri ayırt etmeyi öğrenir. Bu, derin öğrenmenin bir örneğidir.</a:t>
            </a:r>
          </a:p>
          <a:p>
            <a:pPr>
              <a:buFont typeface="+mj-lt"/>
              <a:buAutoNum type="arabicPeriod"/>
            </a:pPr>
            <a:r>
              <a:rPr lang="tr-TR" sz="2900" b="1" dirty="0">
                <a:solidFill>
                  <a:srgbClr val="C00000"/>
                </a:solidFill>
              </a:rPr>
              <a:t>Ses Tanıma:</a:t>
            </a:r>
          </a:p>
          <a:p>
            <a:pPr marL="742950" lvl="1" indent="-285750">
              <a:buFont typeface="+mj-lt"/>
              <a:buAutoNum type="arabicPeriod"/>
            </a:pPr>
            <a:r>
              <a:rPr lang="tr-TR" sz="2900" dirty="0"/>
              <a:t>Akıllı telefonlarımıza "Merhaba </a:t>
            </a:r>
            <a:r>
              <a:rPr lang="tr-TR" sz="2900" dirty="0" err="1"/>
              <a:t>Siri</a:t>
            </a:r>
            <a:r>
              <a:rPr lang="tr-TR" sz="2900" dirty="0"/>
              <a:t>" veya "Hey Google" dediğimizde, telefonun bunu anlaması derin öğrenme sayesindedir. Telefon, çok sayıda ses kaydını dinleyerek ve öğrenerek bu komutları tanır.</a:t>
            </a:r>
          </a:p>
          <a:p>
            <a:r>
              <a:rPr lang="tr-TR" sz="2900" b="1" dirty="0">
                <a:solidFill>
                  <a:srgbClr val="C00000"/>
                </a:solidFill>
              </a:rPr>
              <a:t>Sonuç</a:t>
            </a:r>
          </a:p>
          <a:p>
            <a:r>
              <a:rPr lang="tr-TR" sz="2900" dirty="0"/>
              <a:t>Derin öğrenme, bilgisayarların ve makinelerin bizim gibi düşünmelerini ve öğrenmelerini sağlayan harika bir teknolojidir. Bu sayede, birçok alanda bize yardımcı olabilirler ve hayatımızı kolaylaştırabilirler.</a:t>
            </a:r>
          </a:p>
        </p:txBody>
      </p:sp>
      <p:pic>
        <p:nvPicPr>
          <p:cNvPr id="3" name="Resim 2">
            <a:extLst>
              <a:ext uri="{FF2B5EF4-FFF2-40B4-BE49-F238E27FC236}">
                <a16:creationId xmlns:a16="http://schemas.microsoft.com/office/drawing/2014/main" id="{C42172F2-7A34-484B-A63F-1C05D2CCB612}"/>
              </a:ext>
            </a:extLst>
          </p:cNvPr>
          <p:cNvPicPr>
            <a:picLocks noChangeAspect="1"/>
          </p:cNvPicPr>
          <p:nvPr/>
        </p:nvPicPr>
        <p:blipFill>
          <a:blip r:embed="rId2"/>
          <a:stretch>
            <a:fillRect/>
          </a:stretch>
        </p:blipFill>
        <p:spPr>
          <a:xfrm>
            <a:off x="12370632" y="1469513"/>
            <a:ext cx="4975187" cy="3216787"/>
          </a:xfrm>
          <a:prstGeom prst="rect">
            <a:avLst/>
          </a:prstGeom>
        </p:spPr>
      </p:pic>
      <p:pic>
        <p:nvPicPr>
          <p:cNvPr id="7" name="Resim 6">
            <a:extLst>
              <a:ext uri="{FF2B5EF4-FFF2-40B4-BE49-F238E27FC236}">
                <a16:creationId xmlns:a16="http://schemas.microsoft.com/office/drawing/2014/main" id="{44AC1FB3-D374-48F5-BB22-D12BAFA0ACF3}"/>
              </a:ext>
            </a:extLst>
          </p:cNvPr>
          <p:cNvPicPr>
            <a:picLocks noChangeAspect="1"/>
          </p:cNvPicPr>
          <p:nvPr/>
        </p:nvPicPr>
        <p:blipFill>
          <a:blip r:embed="rId3"/>
          <a:stretch>
            <a:fillRect/>
          </a:stretch>
        </p:blipFill>
        <p:spPr>
          <a:xfrm>
            <a:off x="12370631" y="5448300"/>
            <a:ext cx="5412545" cy="3562250"/>
          </a:xfrm>
          <a:prstGeom prst="rect">
            <a:avLst/>
          </a:prstGeom>
        </p:spPr>
      </p:pic>
    </p:spTree>
    <p:extLst>
      <p:ext uri="{BB962C8B-B14F-4D97-AF65-F5344CB8AC3E}">
        <p14:creationId xmlns:p14="http://schemas.microsoft.com/office/powerpoint/2010/main" val="32032681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278</TotalTime>
  <Words>4160</Words>
  <Application>Microsoft Office PowerPoint</Application>
  <PresentationFormat>Özel</PresentationFormat>
  <Paragraphs>232</Paragraphs>
  <Slides>41</Slides>
  <Notes>0</Notes>
  <HiddenSlides>0</HiddenSlides>
  <MMClips>0</MMClips>
  <ScaleCrop>false</ScaleCrop>
  <HeadingPairs>
    <vt:vector size="6" baseType="variant">
      <vt:variant>
        <vt:lpstr>Kullanılan Yazı Tipleri</vt:lpstr>
      </vt:variant>
      <vt:variant>
        <vt:i4>10</vt:i4>
      </vt:variant>
      <vt:variant>
        <vt:lpstr>Tema</vt:lpstr>
      </vt:variant>
      <vt:variant>
        <vt:i4>1</vt:i4>
      </vt:variant>
      <vt:variant>
        <vt:lpstr>Slayt Başlıkları</vt:lpstr>
      </vt:variant>
      <vt:variant>
        <vt:i4>41</vt:i4>
      </vt:variant>
    </vt:vector>
  </HeadingPairs>
  <TitlesOfParts>
    <vt:vector size="52" baseType="lpstr">
      <vt:lpstr>Be Vietnam Ultra-Bold</vt:lpstr>
      <vt:lpstr>Calibri</vt:lpstr>
      <vt:lpstr>Be Vietnam</vt:lpstr>
      <vt:lpstr>HK Grotesk Bold</vt:lpstr>
      <vt:lpstr>Merriweather</vt:lpstr>
      <vt:lpstr>HK Grotesk Semi-Bold</vt:lpstr>
      <vt:lpstr>Arial</vt:lpstr>
      <vt:lpstr>Archivo Black</vt:lpstr>
      <vt:lpstr>HK Grotesk Semi-Bold Italics</vt:lpstr>
      <vt:lpstr>HK Grotesk</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8.hafta Derin Öğrenme ile İleri Düzey Çözümler Kopyası</dc:title>
  <cp:lastModifiedBy>SEMA NUR EKMEKCİ</cp:lastModifiedBy>
  <cp:revision>24</cp:revision>
  <dcterms:created xsi:type="dcterms:W3CDTF">2006-08-16T00:00:00Z</dcterms:created>
  <dcterms:modified xsi:type="dcterms:W3CDTF">2024-06-11T18:12:22Z</dcterms:modified>
  <dc:identifier>DAGHiE08MCk</dc:identifier>
</cp:coreProperties>
</file>